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iterata" charset="1" panose="00000000000000000000"/>
      <p:regular r:id="rId10"/>
    </p:embeddedFont>
    <p:embeddedFont>
      <p:font typeface="Literata Bold" charset="1" panose="00000000000000000000"/>
      <p:regular r:id="rId11"/>
    </p:embeddedFont>
    <p:embeddedFont>
      <p:font typeface="Literata Italics" charset="1" panose="00000000000000000000"/>
      <p:regular r:id="rId12"/>
    </p:embeddedFont>
    <p:embeddedFont>
      <p:font typeface="Literata Bold Italics" charset="1" panose="00000000000000000000"/>
      <p:regular r:id="rId13"/>
    </p:embeddedFont>
    <p:embeddedFont>
      <p:font typeface="Open Sauce" charset="1" panose="00000500000000000000"/>
      <p:regular r:id="rId14"/>
    </p:embeddedFont>
    <p:embeddedFont>
      <p:font typeface="Open Sauce Bold" charset="1" panose="00000800000000000000"/>
      <p:regular r:id="rId15"/>
    </p:embeddedFont>
    <p:embeddedFont>
      <p:font typeface="Open Sauce Italics" charset="1" panose="00000500000000000000"/>
      <p:regular r:id="rId16"/>
    </p:embeddedFont>
    <p:embeddedFont>
      <p:font typeface="Open Sauce Bold Italics" charset="1" panose="00000800000000000000"/>
      <p:regular r:id="rId17"/>
    </p:embeddedFont>
    <p:embeddedFont>
      <p:font typeface="Canva Sans" charset="1" panose="020B0503030501040103"/>
      <p:regular r:id="rId18"/>
    </p:embeddedFont>
    <p:embeddedFont>
      <p:font typeface="Canva Sans Bold" charset="1" panose="020B0803030501040103"/>
      <p:regular r:id="rId19"/>
    </p:embeddedFont>
    <p:embeddedFont>
      <p:font typeface="Canva Sans Italics" charset="1" panose="020B0503030501040103"/>
      <p:regular r:id="rId20"/>
    </p:embeddedFont>
    <p:embeddedFont>
      <p:font typeface="Canva Sans Bold Italics" charset="1" panose="020B0803030501040103"/>
      <p:regular r:id="rId21"/>
    </p:embeddedFont>
    <p:embeddedFont>
      <p:font typeface="Alegreya Sans Black" charset="1" panose="00000A00000000000000"/>
      <p:regular r:id="rId22"/>
    </p:embeddedFont>
    <p:embeddedFont>
      <p:font typeface="Alegreya Sans Black Italics" charset="1" panose="00000A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slides/slide12.xml" Type="http://schemas.openxmlformats.org/officeDocument/2006/relationships/slide"/><Relationship Id="rId36" Target="slides/slide13.xml" Type="http://schemas.openxmlformats.org/officeDocument/2006/relationships/slide"/><Relationship Id="rId37" Target="slides/slide14.xml" Type="http://schemas.openxmlformats.org/officeDocument/2006/relationships/slide"/><Relationship Id="rId38" Target="slides/slide1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svg" Type="http://schemas.openxmlformats.org/officeDocument/2006/relationships/image"/><Relationship Id="rId4" Target="../media/image36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Relationship Id="rId3" Target="../media/image38.svg" Type="http://schemas.openxmlformats.org/officeDocument/2006/relationships/image"/><Relationship Id="rId4" Target="../media/image39.png" Type="http://schemas.openxmlformats.org/officeDocument/2006/relationships/image"/><Relationship Id="rId5" Target="../media/image40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20.png" Type="http://schemas.openxmlformats.org/officeDocument/2006/relationships/image"/><Relationship Id="rId7" Target="../media/image21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Relationship Id="rId4" Target="../media/image2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DB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409483" y="355720"/>
            <a:ext cx="12937678" cy="13667963"/>
            <a:chOff x="0" y="0"/>
            <a:chExt cx="812800" cy="8586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1024" y="0"/>
              <a:ext cx="854848" cy="858680"/>
            </a:xfrm>
            <a:custGeom>
              <a:avLst/>
              <a:gdLst/>
              <a:ahLst/>
              <a:cxnLst/>
              <a:rect r="r" b="b" t="t" l="l"/>
              <a:pathLst>
                <a:path h="858680" w="854848">
                  <a:moveTo>
                    <a:pt x="427424" y="0"/>
                  </a:moveTo>
                  <a:cubicBezTo>
                    <a:pt x="663792" y="1057"/>
                    <a:pt x="854848" y="192969"/>
                    <a:pt x="854848" y="429340"/>
                  </a:cubicBezTo>
                  <a:cubicBezTo>
                    <a:pt x="854848" y="665711"/>
                    <a:pt x="663792" y="857623"/>
                    <a:pt x="427424" y="858680"/>
                  </a:cubicBezTo>
                  <a:cubicBezTo>
                    <a:pt x="191056" y="857623"/>
                    <a:pt x="0" y="665711"/>
                    <a:pt x="0" y="429340"/>
                  </a:cubicBezTo>
                  <a:cubicBezTo>
                    <a:pt x="0" y="192969"/>
                    <a:pt x="191056" y="1057"/>
                    <a:pt x="427424" y="0"/>
                  </a:cubicBezTo>
                  <a:close/>
                </a:path>
              </a:pathLst>
            </a:custGeom>
            <a:solidFill>
              <a:srgbClr val="FDBE1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84033" y="2356804"/>
            <a:ext cx="9270069" cy="7483474"/>
          </a:xfrm>
          <a:custGeom>
            <a:avLst/>
            <a:gdLst/>
            <a:ahLst/>
            <a:cxnLst/>
            <a:rect r="r" b="b" t="t" l="l"/>
            <a:pathLst>
              <a:path h="7483474" w="9270069">
                <a:moveTo>
                  <a:pt x="0" y="0"/>
                </a:moveTo>
                <a:lnTo>
                  <a:pt x="9270069" y="0"/>
                </a:lnTo>
                <a:lnTo>
                  <a:pt x="9270069" y="7483473"/>
                </a:lnTo>
                <a:lnTo>
                  <a:pt x="0" y="74834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984899" y="3763794"/>
            <a:ext cx="8303101" cy="755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  <a:spcBef>
                <a:spcPct val="0"/>
              </a:spcBef>
            </a:pPr>
            <a:r>
              <a:rPr lang="en-US" sz="4400">
                <a:solidFill>
                  <a:srgbClr val="01012C"/>
                </a:solidFill>
                <a:latin typeface="Literata Bold"/>
              </a:rPr>
              <a:t>Machine Learning model on: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66916" y="5165320"/>
            <a:ext cx="7621084" cy="2024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9"/>
              </a:lnSpc>
              <a:spcBef>
                <a:spcPct val="0"/>
              </a:spcBef>
            </a:pPr>
            <a:r>
              <a:rPr lang="en-US" sz="5799">
                <a:solidFill>
                  <a:srgbClr val="01012C"/>
                </a:solidFill>
                <a:latin typeface="Literata Bold"/>
              </a:rPr>
              <a:t>Credit Card Prediction Analysis 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1601946">
            <a:off x="7500249" y="8433471"/>
            <a:ext cx="1462463" cy="1154016"/>
          </a:xfrm>
          <a:custGeom>
            <a:avLst/>
            <a:gdLst/>
            <a:ahLst/>
            <a:cxnLst/>
            <a:rect r="r" b="b" t="t" l="l"/>
            <a:pathLst>
              <a:path h="1154016" w="1462463">
                <a:moveTo>
                  <a:pt x="0" y="0"/>
                </a:moveTo>
                <a:lnTo>
                  <a:pt x="1462463" y="0"/>
                </a:lnTo>
                <a:lnTo>
                  <a:pt x="1462463" y="1154016"/>
                </a:lnTo>
                <a:lnTo>
                  <a:pt x="0" y="11540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919291">
            <a:off x="556350" y="1677269"/>
            <a:ext cx="1628310" cy="1284884"/>
          </a:xfrm>
          <a:custGeom>
            <a:avLst/>
            <a:gdLst/>
            <a:ahLst/>
            <a:cxnLst/>
            <a:rect r="r" b="b" t="t" l="l"/>
            <a:pathLst>
              <a:path h="1284884" w="1628310">
                <a:moveTo>
                  <a:pt x="0" y="0"/>
                </a:moveTo>
                <a:lnTo>
                  <a:pt x="1628309" y="0"/>
                </a:lnTo>
                <a:lnTo>
                  <a:pt x="1628309" y="1284884"/>
                </a:lnTo>
                <a:lnTo>
                  <a:pt x="0" y="12848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BC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5815" y="-6682290"/>
            <a:ext cx="5805904" cy="11611808"/>
          </a:xfrm>
          <a:custGeom>
            <a:avLst/>
            <a:gdLst/>
            <a:ahLst/>
            <a:cxnLst/>
            <a:rect r="r" b="b" t="t" l="l"/>
            <a:pathLst>
              <a:path h="11611808" w="5805904">
                <a:moveTo>
                  <a:pt x="0" y="0"/>
                </a:moveTo>
                <a:lnTo>
                  <a:pt x="5805905" y="0"/>
                </a:lnTo>
                <a:lnTo>
                  <a:pt x="5805905" y="11611809"/>
                </a:lnTo>
                <a:lnTo>
                  <a:pt x="0" y="11611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450829" y="3543647"/>
            <a:ext cx="9096815" cy="7038661"/>
          </a:xfrm>
          <a:custGeom>
            <a:avLst/>
            <a:gdLst/>
            <a:ahLst/>
            <a:cxnLst/>
            <a:rect r="r" b="b" t="t" l="l"/>
            <a:pathLst>
              <a:path h="7038661" w="9096815">
                <a:moveTo>
                  <a:pt x="0" y="0"/>
                </a:moveTo>
                <a:lnTo>
                  <a:pt x="9096815" y="0"/>
                </a:lnTo>
                <a:lnTo>
                  <a:pt x="9096815" y="7038661"/>
                </a:lnTo>
                <a:lnTo>
                  <a:pt x="0" y="70386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034956" y="794074"/>
            <a:ext cx="3888094" cy="2405282"/>
            <a:chOff x="0" y="0"/>
            <a:chExt cx="1091485" cy="67522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91485" cy="675223"/>
            </a:xfrm>
            <a:custGeom>
              <a:avLst/>
              <a:gdLst/>
              <a:ahLst/>
              <a:cxnLst/>
              <a:rect r="r" b="b" t="t" l="l"/>
              <a:pathLst>
                <a:path h="675223" w="1091485">
                  <a:moveTo>
                    <a:pt x="69692" y="0"/>
                  </a:moveTo>
                  <a:lnTo>
                    <a:pt x="1021793" y="0"/>
                  </a:lnTo>
                  <a:cubicBezTo>
                    <a:pt x="1040277" y="0"/>
                    <a:pt x="1058003" y="7342"/>
                    <a:pt x="1071073" y="20412"/>
                  </a:cubicBezTo>
                  <a:cubicBezTo>
                    <a:pt x="1084143" y="33482"/>
                    <a:pt x="1091485" y="51208"/>
                    <a:pt x="1091485" y="69692"/>
                  </a:cubicBezTo>
                  <a:lnTo>
                    <a:pt x="1091485" y="605531"/>
                  </a:lnTo>
                  <a:cubicBezTo>
                    <a:pt x="1091485" y="644021"/>
                    <a:pt x="1060283" y="675223"/>
                    <a:pt x="1021793" y="675223"/>
                  </a:cubicBezTo>
                  <a:lnTo>
                    <a:pt x="69692" y="675223"/>
                  </a:lnTo>
                  <a:cubicBezTo>
                    <a:pt x="31202" y="675223"/>
                    <a:pt x="0" y="644021"/>
                    <a:pt x="0" y="605531"/>
                  </a:cubicBezTo>
                  <a:lnTo>
                    <a:pt x="0" y="69692"/>
                  </a:lnTo>
                  <a:cubicBezTo>
                    <a:pt x="0" y="31202"/>
                    <a:pt x="31202" y="0"/>
                    <a:pt x="69692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090055" y="349634"/>
            <a:ext cx="2922474" cy="737048"/>
            <a:chOff x="0" y="0"/>
            <a:chExt cx="820411" cy="20690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20411" cy="206908"/>
            </a:xfrm>
            <a:custGeom>
              <a:avLst/>
              <a:gdLst/>
              <a:ahLst/>
              <a:cxnLst/>
              <a:rect r="r" b="b" t="t" l="l"/>
              <a:pathLst>
                <a:path h="206908" w="820411">
                  <a:moveTo>
                    <a:pt x="103454" y="0"/>
                  </a:moveTo>
                  <a:lnTo>
                    <a:pt x="716958" y="0"/>
                  </a:lnTo>
                  <a:cubicBezTo>
                    <a:pt x="744395" y="0"/>
                    <a:pt x="770709" y="10900"/>
                    <a:pt x="790110" y="30301"/>
                  </a:cubicBezTo>
                  <a:cubicBezTo>
                    <a:pt x="809512" y="49702"/>
                    <a:pt x="820411" y="76016"/>
                    <a:pt x="820411" y="103454"/>
                  </a:cubicBezTo>
                  <a:lnTo>
                    <a:pt x="820411" y="103454"/>
                  </a:lnTo>
                  <a:cubicBezTo>
                    <a:pt x="820411" y="160590"/>
                    <a:pt x="774094" y="206908"/>
                    <a:pt x="716958" y="206908"/>
                  </a:cubicBezTo>
                  <a:lnTo>
                    <a:pt x="103454" y="206908"/>
                  </a:lnTo>
                  <a:cubicBezTo>
                    <a:pt x="46318" y="206908"/>
                    <a:pt x="0" y="160590"/>
                    <a:pt x="0" y="103454"/>
                  </a:cubicBezTo>
                  <a:lnTo>
                    <a:pt x="0" y="103454"/>
                  </a:lnTo>
                  <a:cubicBezTo>
                    <a:pt x="0" y="46318"/>
                    <a:pt x="46318" y="0"/>
                    <a:pt x="103454" y="0"/>
                  </a:cubicBezTo>
                  <a:close/>
                </a:path>
              </a:pathLst>
            </a:custGeom>
            <a:solidFill>
              <a:srgbClr val="0067EB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593815" y="2832739"/>
            <a:ext cx="3110556" cy="1932935"/>
            <a:chOff x="0" y="0"/>
            <a:chExt cx="873211" cy="54262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73211" cy="542623"/>
            </a:xfrm>
            <a:custGeom>
              <a:avLst/>
              <a:gdLst/>
              <a:ahLst/>
              <a:cxnLst/>
              <a:rect r="r" b="b" t="t" l="l"/>
              <a:pathLst>
                <a:path h="542623" w="873211">
                  <a:moveTo>
                    <a:pt x="248892" y="0"/>
                  </a:moveTo>
                  <a:lnTo>
                    <a:pt x="624319" y="0"/>
                  </a:lnTo>
                  <a:cubicBezTo>
                    <a:pt x="761778" y="0"/>
                    <a:pt x="873211" y="111433"/>
                    <a:pt x="873211" y="248892"/>
                  </a:cubicBezTo>
                  <a:lnTo>
                    <a:pt x="873211" y="293731"/>
                  </a:lnTo>
                  <a:cubicBezTo>
                    <a:pt x="873211" y="431191"/>
                    <a:pt x="761778" y="542623"/>
                    <a:pt x="624319" y="542623"/>
                  </a:cubicBezTo>
                  <a:lnTo>
                    <a:pt x="248892" y="542623"/>
                  </a:lnTo>
                  <a:cubicBezTo>
                    <a:pt x="111433" y="542623"/>
                    <a:pt x="0" y="431191"/>
                    <a:pt x="0" y="293731"/>
                  </a:cubicBezTo>
                  <a:lnTo>
                    <a:pt x="0" y="248892"/>
                  </a:lnTo>
                  <a:cubicBezTo>
                    <a:pt x="0" y="111433"/>
                    <a:pt x="111433" y="0"/>
                    <a:pt x="248892" y="0"/>
                  </a:cubicBezTo>
                  <a:close/>
                </a:path>
              </a:pathLst>
            </a:custGeom>
            <a:solidFill>
              <a:srgbClr val="FE5825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1012C"/>
                  </a:solidFill>
                  <a:latin typeface="Literata Italics"/>
                </a:rPr>
                <a:t>hasbetter classification</a:t>
              </a:r>
              <a:r>
                <a:rPr lang="en-US" sz="1899">
                  <a:solidFill>
                    <a:srgbClr val="01012C"/>
                  </a:solidFill>
                  <a:latin typeface="Literata Italics"/>
                </a:rPr>
                <a:t> 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1012C"/>
                  </a:solidFill>
                  <a:latin typeface="Literata Italics"/>
                </a:rPr>
                <a:t>report with non-linear correlation 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944065" y="2729523"/>
            <a:ext cx="2922474" cy="614359"/>
            <a:chOff x="0" y="0"/>
            <a:chExt cx="820411" cy="17246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20411" cy="172466"/>
            </a:xfrm>
            <a:custGeom>
              <a:avLst/>
              <a:gdLst/>
              <a:ahLst/>
              <a:cxnLst/>
              <a:rect r="r" b="b" t="t" l="l"/>
              <a:pathLst>
                <a:path h="172466" w="820411">
                  <a:moveTo>
                    <a:pt x="86233" y="0"/>
                  </a:moveTo>
                  <a:lnTo>
                    <a:pt x="734178" y="0"/>
                  </a:lnTo>
                  <a:cubicBezTo>
                    <a:pt x="757049" y="0"/>
                    <a:pt x="778983" y="9085"/>
                    <a:pt x="795154" y="25257"/>
                  </a:cubicBezTo>
                  <a:cubicBezTo>
                    <a:pt x="811326" y="41429"/>
                    <a:pt x="820411" y="63363"/>
                    <a:pt x="820411" y="86233"/>
                  </a:cubicBezTo>
                  <a:lnTo>
                    <a:pt x="820411" y="86233"/>
                  </a:lnTo>
                  <a:cubicBezTo>
                    <a:pt x="820411" y="133858"/>
                    <a:pt x="781804" y="172466"/>
                    <a:pt x="734178" y="172466"/>
                  </a:cubicBezTo>
                  <a:lnTo>
                    <a:pt x="86233" y="172466"/>
                  </a:lnTo>
                  <a:cubicBezTo>
                    <a:pt x="38608" y="172466"/>
                    <a:pt x="0" y="133858"/>
                    <a:pt x="0" y="86233"/>
                  </a:cubicBezTo>
                  <a:lnTo>
                    <a:pt x="0" y="86233"/>
                  </a:lnTo>
                  <a:cubicBezTo>
                    <a:pt x="0" y="38608"/>
                    <a:pt x="38608" y="0"/>
                    <a:pt x="86233" y="0"/>
                  </a:cubicBezTo>
                  <a:close/>
                </a:path>
              </a:pathLst>
            </a:custGeom>
            <a:solidFill>
              <a:srgbClr val="FE5825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161300" y="883817"/>
            <a:ext cx="3888094" cy="1242985"/>
            <a:chOff x="0" y="0"/>
            <a:chExt cx="1091485" cy="34893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91485" cy="348937"/>
            </a:xfrm>
            <a:custGeom>
              <a:avLst/>
              <a:gdLst/>
              <a:ahLst/>
              <a:cxnLst/>
              <a:rect r="r" b="b" t="t" l="l"/>
              <a:pathLst>
                <a:path h="348937" w="1091485">
                  <a:moveTo>
                    <a:pt x="69692" y="0"/>
                  </a:moveTo>
                  <a:lnTo>
                    <a:pt x="1021793" y="0"/>
                  </a:lnTo>
                  <a:cubicBezTo>
                    <a:pt x="1040277" y="0"/>
                    <a:pt x="1058003" y="7342"/>
                    <a:pt x="1071073" y="20412"/>
                  </a:cubicBezTo>
                  <a:cubicBezTo>
                    <a:pt x="1084143" y="33482"/>
                    <a:pt x="1091485" y="51208"/>
                    <a:pt x="1091485" y="69692"/>
                  </a:cubicBezTo>
                  <a:lnTo>
                    <a:pt x="1091485" y="279245"/>
                  </a:lnTo>
                  <a:cubicBezTo>
                    <a:pt x="1091485" y="317735"/>
                    <a:pt x="1060283" y="348937"/>
                    <a:pt x="1021793" y="348937"/>
                  </a:cubicBezTo>
                  <a:lnTo>
                    <a:pt x="69692" y="348937"/>
                  </a:lnTo>
                  <a:cubicBezTo>
                    <a:pt x="31202" y="348937"/>
                    <a:pt x="0" y="317735"/>
                    <a:pt x="0" y="279245"/>
                  </a:cubicBezTo>
                  <a:lnTo>
                    <a:pt x="0" y="69692"/>
                  </a:lnTo>
                  <a:cubicBezTo>
                    <a:pt x="0" y="31202"/>
                    <a:pt x="31202" y="0"/>
                    <a:pt x="69692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4091815" y="291652"/>
            <a:ext cx="2922474" cy="737048"/>
            <a:chOff x="0" y="0"/>
            <a:chExt cx="820411" cy="20690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20411" cy="206908"/>
            </a:xfrm>
            <a:custGeom>
              <a:avLst/>
              <a:gdLst/>
              <a:ahLst/>
              <a:cxnLst/>
              <a:rect r="r" b="b" t="t" l="l"/>
              <a:pathLst>
                <a:path h="206908" w="820411">
                  <a:moveTo>
                    <a:pt x="103454" y="0"/>
                  </a:moveTo>
                  <a:lnTo>
                    <a:pt x="716958" y="0"/>
                  </a:lnTo>
                  <a:cubicBezTo>
                    <a:pt x="744395" y="0"/>
                    <a:pt x="770709" y="10900"/>
                    <a:pt x="790110" y="30301"/>
                  </a:cubicBezTo>
                  <a:cubicBezTo>
                    <a:pt x="809512" y="49702"/>
                    <a:pt x="820411" y="76016"/>
                    <a:pt x="820411" y="103454"/>
                  </a:cubicBezTo>
                  <a:lnTo>
                    <a:pt x="820411" y="103454"/>
                  </a:lnTo>
                  <a:cubicBezTo>
                    <a:pt x="820411" y="160590"/>
                    <a:pt x="774094" y="206908"/>
                    <a:pt x="716958" y="206908"/>
                  </a:cubicBezTo>
                  <a:lnTo>
                    <a:pt x="103454" y="206908"/>
                  </a:lnTo>
                  <a:cubicBezTo>
                    <a:pt x="46318" y="206908"/>
                    <a:pt x="0" y="160590"/>
                    <a:pt x="0" y="103454"/>
                  </a:cubicBezTo>
                  <a:lnTo>
                    <a:pt x="0" y="103454"/>
                  </a:lnTo>
                  <a:cubicBezTo>
                    <a:pt x="0" y="46318"/>
                    <a:pt x="46318" y="0"/>
                    <a:pt x="103454" y="0"/>
                  </a:cubicBezTo>
                  <a:close/>
                </a:path>
              </a:pathLst>
            </a:custGeom>
            <a:solidFill>
              <a:srgbClr val="0067EB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3574588" y="1223919"/>
            <a:ext cx="3147403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1012C"/>
                </a:solidFill>
                <a:latin typeface="Literata"/>
              </a:rPr>
              <a:t>Split X and y train-test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</p:txBody>
      </p:sp>
      <p:grpSp>
        <p:nvGrpSpPr>
          <p:cNvPr name="Group 23" id="23"/>
          <p:cNvGrpSpPr/>
          <p:nvPr/>
        </p:nvGrpSpPr>
        <p:grpSpPr>
          <a:xfrm rot="0">
            <a:off x="13670635" y="1789841"/>
            <a:ext cx="4035647" cy="867982"/>
            <a:chOff x="0" y="0"/>
            <a:chExt cx="1132907" cy="24366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32907" cy="243664"/>
            </a:xfrm>
            <a:custGeom>
              <a:avLst/>
              <a:gdLst/>
              <a:ahLst/>
              <a:cxnLst/>
              <a:rect r="r" b="b" t="t" l="l"/>
              <a:pathLst>
                <a:path h="243664" w="1132907">
                  <a:moveTo>
                    <a:pt x="121832" y="0"/>
                  </a:moveTo>
                  <a:lnTo>
                    <a:pt x="1011075" y="0"/>
                  </a:lnTo>
                  <a:cubicBezTo>
                    <a:pt x="1043387" y="0"/>
                    <a:pt x="1074375" y="12836"/>
                    <a:pt x="1097223" y="35684"/>
                  </a:cubicBezTo>
                  <a:cubicBezTo>
                    <a:pt x="1120071" y="58532"/>
                    <a:pt x="1132907" y="89520"/>
                    <a:pt x="1132907" y="121832"/>
                  </a:cubicBezTo>
                  <a:lnTo>
                    <a:pt x="1132907" y="121832"/>
                  </a:lnTo>
                  <a:cubicBezTo>
                    <a:pt x="1132907" y="189118"/>
                    <a:pt x="1078361" y="243664"/>
                    <a:pt x="1011075" y="243664"/>
                  </a:cubicBezTo>
                  <a:lnTo>
                    <a:pt x="121832" y="243664"/>
                  </a:lnTo>
                  <a:cubicBezTo>
                    <a:pt x="89520" y="243664"/>
                    <a:pt x="58532" y="230828"/>
                    <a:pt x="35684" y="207980"/>
                  </a:cubicBezTo>
                  <a:cubicBezTo>
                    <a:pt x="12836" y="185132"/>
                    <a:pt x="0" y="154144"/>
                    <a:pt x="0" y="121832"/>
                  </a:cubicBezTo>
                  <a:lnTo>
                    <a:pt x="0" y="121832"/>
                  </a:lnTo>
                  <a:cubicBezTo>
                    <a:pt x="0" y="89520"/>
                    <a:pt x="12836" y="58532"/>
                    <a:pt x="35684" y="35684"/>
                  </a:cubicBezTo>
                  <a:cubicBezTo>
                    <a:pt x="58532" y="12836"/>
                    <a:pt x="89520" y="0"/>
                    <a:pt x="121832" y="0"/>
                  </a:cubicBezTo>
                  <a:close/>
                </a:path>
              </a:pathLst>
            </a:custGeom>
            <a:solidFill>
              <a:srgbClr val="FE5825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703812" y="5846702"/>
            <a:ext cx="4000558" cy="1649819"/>
            <a:chOff x="0" y="0"/>
            <a:chExt cx="1123057" cy="46314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23057" cy="463145"/>
            </a:xfrm>
            <a:custGeom>
              <a:avLst/>
              <a:gdLst/>
              <a:ahLst/>
              <a:cxnLst/>
              <a:rect r="r" b="b" t="t" l="l"/>
              <a:pathLst>
                <a:path h="463145" w="1123057">
                  <a:moveTo>
                    <a:pt x="67732" y="0"/>
                  </a:moveTo>
                  <a:lnTo>
                    <a:pt x="1055324" y="0"/>
                  </a:lnTo>
                  <a:cubicBezTo>
                    <a:pt x="1092732" y="0"/>
                    <a:pt x="1123057" y="30325"/>
                    <a:pt x="1123057" y="67732"/>
                  </a:cubicBezTo>
                  <a:lnTo>
                    <a:pt x="1123057" y="395413"/>
                  </a:lnTo>
                  <a:cubicBezTo>
                    <a:pt x="1123057" y="432821"/>
                    <a:pt x="1092732" y="463145"/>
                    <a:pt x="1055324" y="463145"/>
                  </a:cubicBezTo>
                  <a:lnTo>
                    <a:pt x="67732" y="463145"/>
                  </a:lnTo>
                  <a:cubicBezTo>
                    <a:pt x="49769" y="463145"/>
                    <a:pt x="32541" y="456009"/>
                    <a:pt x="19838" y="443307"/>
                  </a:cubicBezTo>
                  <a:cubicBezTo>
                    <a:pt x="7136" y="430605"/>
                    <a:pt x="0" y="413377"/>
                    <a:pt x="0" y="395413"/>
                  </a:cubicBezTo>
                  <a:lnTo>
                    <a:pt x="0" y="67732"/>
                  </a:lnTo>
                  <a:cubicBezTo>
                    <a:pt x="0" y="30325"/>
                    <a:pt x="30325" y="0"/>
                    <a:pt x="67732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7795327" y="5244276"/>
            <a:ext cx="2922474" cy="737048"/>
            <a:chOff x="0" y="0"/>
            <a:chExt cx="820411" cy="20690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20411" cy="206908"/>
            </a:xfrm>
            <a:custGeom>
              <a:avLst/>
              <a:gdLst/>
              <a:ahLst/>
              <a:cxnLst/>
              <a:rect r="r" b="b" t="t" l="l"/>
              <a:pathLst>
                <a:path h="206908" w="820411">
                  <a:moveTo>
                    <a:pt x="103454" y="0"/>
                  </a:moveTo>
                  <a:lnTo>
                    <a:pt x="716958" y="0"/>
                  </a:lnTo>
                  <a:cubicBezTo>
                    <a:pt x="744395" y="0"/>
                    <a:pt x="770709" y="10900"/>
                    <a:pt x="790110" y="30301"/>
                  </a:cubicBezTo>
                  <a:cubicBezTo>
                    <a:pt x="809512" y="49702"/>
                    <a:pt x="820411" y="76016"/>
                    <a:pt x="820411" y="103454"/>
                  </a:cubicBezTo>
                  <a:lnTo>
                    <a:pt x="820411" y="103454"/>
                  </a:lnTo>
                  <a:cubicBezTo>
                    <a:pt x="820411" y="160590"/>
                    <a:pt x="774094" y="206908"/>
                    <a:pt x="716958" y="206908"/>
                  </a:cubicBezTo>
                  <a:lnTo>
                    <a:pt x="103454" y="206908"/>
                  </a:lnTo>
                  <a:cubicBezTo>
                    <a:pt x="46318" y="206908"/>
                    <a:pt x="0" y="160590"/>
                    <a:pt x="0" y="103454"/>
                  </a:cubicBezTo>
                  <a:lnTo>
                    <a:pt x="0" y="103454"/>
                  </a:lnTo>
                  <a:cubicBezTo>
                    <a:pt x="0" y="46318"/>
                    <a:pt x="46318" y="0"/>
                    <a:pt x="103454" y="0"/>
                  </a:cubicBezTo>
                  <a:close/>
                </a:path>
              </a:pathLst>
            </a:custGeom>
            <a:solidFill>
              <a:srgbClr val="0067EB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645986" y="7124762"/>
            <a:ext cx="2638874" cy="743518"/>
            <a:chOff x="0" y="0"/>
            <a:chExt cx="740798" cy="20872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740798" cy="208724"/>
            </a:xfrm>
            <a:custGeom>
              <a:avLst/>
              <a:gdLst/>
              <a:ahLst/>
              <a:cxnLst/>
              <a:rect r="r" b="b" t="t" l="l"/>
              <a:pathLst>
                <a:path h="208724" w="740798">
                  <a:moveTo>
                    <a:pt x="104362" y="0"/>
                  </a:moveTo>
                  <a:lnTo>
                    <a:pt x="636436" y="0"/>
                  </a:lnTo>
                  <a:cubicBezTo>
                    <a:pt x="664115" y="0"/>
                    <a:pt x="690659" y="10995"/>
                    <a:pt x="710231" y="30567"/>
                  </a:cubicBezTo>
                  <a:cubicBezTo>
                    <a:pt x="729803" y="50139"/>
                    <a:pt x="740798" y="76684"/>
                    <a:pt x="740798" y="104362"/>
                  </a:cubicBezTo>
                  <a:lnTo>
                    <a:pt x="740798" y="104362"/>
                  </a:lnTo>
                  <a:cubicBezTo>
                    <a:pt x="740798" y="162000"/>
                    <a:pt x="694074" y="208724"/>
                    <a:pt x="636436" y="208724"/>
                  </a:cubicBezTo>
                  <a:lnTo>
                    <a:pt x="104362" y="208724"/>
                  </a:lnTo>
                  <a:cubicBezTo>
                    <a:pt x="76684" y="208724"/>
                    <a:pt x="50139" y="197729"/>
                    <a:pt x="30567" y="178157"/>
                  </a:cubicBezTo>
                  <a:cubicBezTo>
                    <a:pt x="10995" y="158585"/>
                    <a:pt x="0" y="132041"/>
                    <a:pt x="0" y="104362"/>
                  </a:cubicBezTo>
                  <a:lnTo>
                    <a:pt x="0" y="104362"/>
                  </a:lnTo>
                  <a:cubicBezTo>
                    <a:pt x="0" y="76684"/>
                    <a:pt x="10995" y="50139"/>
                    <a:pt x="30567" y="30567"/>
                  </a:cubicBezTo>
                  <a:cubicBezTo>
                    <a:pt x="50139" y="10995"/>
                    <a:pt x="76684" y="0"/>
                    <a:pt x="104362" y="0"/>
                  </a:cubicBezTo>
                  <a:close/>
                </a:path>
              </a:pathLst>
            </a:custGeom>
            <a:solidFill>
              <a:srgbClr val="FE5825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3161300" y="3998679"/>
            <a:ext cx="3888094" cy="1861680"/>
            <a:chOff x="0" y="0"/>
            <a:chExt cx="1091485" cy="52262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091485" cy="522620"/>
            </a:xfrm>
            <a:custGeom>
              <a:avLst/>
              <a:gdLst/>
              <a:ahLst/>
              <a:cxnLst/>
              <a:rect r="r" b="b" t="t" l="l"/>
              <a:pathLst>
                <a:path h="522620" w="1091485">
                  <a:moveTo>
                    <a:pt x="69692" y="0"/>
                  </a:moveTo>
                  <a:lnTo>
                    <a:pt x="1021793" y="0"/>
                  </a:lnTo>
                  <a:cubicBezTo>
                    <a:pt x="1040277" y="0"/>
                    <a:pt x="1058003" y="7342"/>
                    <a:pt x="1071073" y="20412"/>
                  </a:cubicBezTo>
                  <a:cubicBezTo>
                    <a:pt x="1084143" y="33482"/>
                    <a:pt x="1091485" y="51208"/>
                    <a:pt x="1091485" y="69692"/>
                  </a:cubicBezTo>
                  <a:lnTo>
                    <a:pt x="1091485" y="452929"/>
                  </a:lnTo>
                  <a:cubicBezTo>
                    <a:pt x="1091485" y="491418"/>
                    <a:pt x="1060283" y="522620"/>
                    <a:pt x="1021793" y="522620"/>
                  </a:cubicBezTo>
                  <a:lnTo>
                    <a:pt x="69692" y="522620"/>
                  </a:lnTo>
                  <a:cubicBezTo>
                    <a:pt x="31202" y="522620"/>
                    <a:pt x="0" y="491418"/>
                    <a:pt x="0" y="452929"/>
                  </a:cubicBezTo>
                  <a:lnTo>
                    <a:pt x="0" y="69692"/>
                  </a:lnTo>
                  <a:cubicBezTo>
                    <a:pt x="0" y="31202"/>
                    <a:pt x="31202" y="0"/>
                    <a:pt x="69692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3152170" y="3543647"/>
            <a:ext cx="2799785" cy="634807"/>
            <a:chOff x="0" y="0"/>
            <a:chExt cx="785970" cy="178206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785970" cy="178206"/>
            </a:xfrm>
            <a:custGeom>
              <a:avLst/>
              <a:gdLst/>
              <a:ahLst/>
              <a:cxnLst/>
              <a:rect r="r" b="b" t="t" l="l"/>
              <a:pathLst>
                <a:path h="178206" w="785970">
                  <a:moveTo>
                    <a:pt x="89103" y="0"/>
                  </a:moveTo>
                  <a:lnTo>
                    <a:pt x="696866" y="0"/>
                  </a:lnTo>
                  <a:cubicBezTo>
                    <a:pt x="746077" y="0"/>
                    <a:pt x="785970" y="39893"/>
                    <a:pt x="785970" y="89103"/>
                  </a:cubicBezTo>
                  <a:lnTo>
                    <a:pt x="785970" y="89103"/>
                  </a:lnTo>
                  <a:cubicBezTo>
                    <a:pt x="785970" y="112735"/>
                    <a:pt x="776582" y="135399"/>
                    <a:pt x="759872" y="152109"/>
                  </a:cubicBezTo>
                  <a:cubicBezTo>
                    <a:pt x="743162" y="168819"/>
                    <a:pt x="720498" y="178206"/>
                    <a:pt x="696866" y="178206"/>
                  </a:cubicBezTo>
                  <a:lnTo>
                    <a:pt x="89103" y="178206"/>
                  </a:lnTo>
                  <a:cubicBezTo>
                    <a:pt x="65472" y="178206"/>
                    <a:pt x="42808" y="168819"/>
                    <a:pt x="26098" y="152109"/>
                  </a:cubicBezTo>
                  <a:cubicBezTo>
                    <a:pt x="9388" y="135399"/>
                    <a:pt x="0" y="112735"/>
                    <a:pt x="0" y="89103"/>
                  </a:cubicBezTo>
                  <a:lnTo>
                    <a:pt x="0" y="89103"/>
                  </a:lnTo>
                  <a:cubicBezTo>
                    <a:pt x="0" y="65472"/>
                    <a:pt x="9388" y="42808"/>
                    <a:pt x="26098" y="26098"/>
                  </a:cubicBezTo>
                  <a:cubicBezTo>
                    <a:pt x="42808" y="9388"/>
                    <a:pt x="65472" y="0"/>
                    <a:pt x="89103" y="0"/>
                  </a:cubicBezTo>
                  <a:close/>
                </a:path>
              </a:pathLst>
            </a:custGeom>
            <a:solidFill>
              <a:srgbClr val="0067EB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4162211" y="5064280"/>
            <a:ext cx="3544071" cy="1440009"/>
            <a:chOff x="0" y="0"/>
            <a:chExt cx="994909" cy="404247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994909" cy="404247"/>
            </a:xfrm>
            <a:custGeom>
              <a:avLst/>
              <a:gdLst/>
              <a:ahLst/>
              <a:cxnLst/>
              <a:rect r="r" b="b" t="t" l="l"/>
              <a:pathLst>
                <a:path h="404247" w="994909">
                  <a:moveTo>
                    <a:pt x="202123" y="0"/>
                  </a:moveTo>
                  <a:lnTo>
                    <a:pt x="792786" y="0"/>
                  </a:lnTo>
                  <a:cubicBezTo>
                    <a:pt x="904416" y="0"/>
                    <a:pt x="994909" y="90494"/>
                    <a:pt x="994909" y="202123"/>
                  </a:cubicBezTo>
                  <a:lnTo>
                    <a:pt x="994909" y="202123"/>
                  </a:lnTo>
                  <a:cubicBezTo>
                    <a:pt x="994909" y="255730"/>
                    <a:pt x="973614" y="307141"/>
                    <a:pt x="935709" y="345046"/>
                  </a:cubicBezTo>
                  <a:cubicBezTo>
                    <a:pt x="897803" y="382951"/>
                    <a:pt x="846393" y="404247"/>
                    <a:pt x="792786" y="404247"/>
                  </a:cubicBezTo>
                  <a:lnTo>
                    <a:pt x="202123" y="404247"/>
                  </a:lnTo>
                  <a:cubicBezTo>
                    <a:pt x="90494" y="404247"/>
                    <a:pt x="0" y="313753"/>
                    <a:pt x="0" y="202123"/>
                  </a:cubicBezTo>
                  <a:lnTo>
                    <a:pt x="0" y="202123"/>
                  </a:lnTo>
                  <a:cubicBezTo>
                    <a:pt x="0" y="90494"/>
                    <a:pt x="90494" y="0"/>
                    <a:pt x="202123" y="0"/>
                  </a:cubicBezTo>
                  <a:close/>
                </a:path>
              </a:pathLst>
            </a:custGeom>
            <a:solidFill>
              <a:srgbClr val="FE5825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44" id="44"/>
          <p:cNvSpPr/>
          <p:nvPr/>
        </p:nvSpPr>
        <p:spPr>
          <a:xfrm flipH="false" flipV="false" rot="0">
            <a:off x="13397753" y="6098484"/>
            <a:ext cx="5181191" cy="5181191"/>
          </a:xfrm>
          <a:custGeom>
            <a:avLst/>
            <a:gdLst/>
            <a:ahLst/>
            <a:cxnLst/>
            <a:rect r="r" b="b" t="t" l="l"/>
            <a:pathLst>
              <a:path h="5181191" w="5181191">
                <a:moveTo>
                  <a:pt x="0" y="0"/>
                </a:moveTo>
                <a:lnTo>
                  <a:pt x="5181191" y="0"/>
                </a:lnTo>
                <a:lnTo>
                  <a:pt x="5181191" y="5181191"/>
                </a:lnTo>
                <a:lnTo>
                  <a:pt x="0" y="51811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5" id="45"/>
          <p:cNvSpPr txBox="true"/>
          <p:nvPr/>
        </p:nvSpPr>
        <p:spPr>
          <a:xfrm rot="0">
            <a:off x="8384783" y="434904"/>
            <a:ext cx="2333018" cy="547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FFFFFF"/>
                </a:solidFill>
                <a:latin typeface="Literata Bold"/>
              </a:rPr>
              <a:t>Step 2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8405301" y="1354007"/>
            <a:ext cx="3147403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1012C"/>
                </a:solidFill>
                <a:latin typeface="Literata"/>
              </a:rPr>
              <a:t>Decided on a machine algorithm to use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7427306" y="2785114"/>
            <a:ext cx="2333018" cy="455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5"/>
              </a:lnSpc>
              <a:spcBef>
                <a:spcPct val="0"/>
              </a:spcBef>
            </a:pPr>
            <a:r>
              <a:rPr lang="en-US" sz="2689">
                <a:solidFill>
                  <a:srgbClr val="FFFFFF"/>
                </a:solidFill>
                <a:latin typeface="Literata Bold"/>
              </a:rPr>
              <a:t>XGBoost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4280712" y="353025"/>
            <a:ext cx="2333018" cy="547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FFFFFF"/>
                </a:solidFill>
                <a:latin typeface="Literata Bold"/>
              </a:rPr>
              <a:t>Step 3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3791331" y="2060665"/>
            <a:ext cx="3794255" cy="330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5"/>
              </a:lnSpc>
              <a:spcBef>
                <a:spcPct val="0"/>
              </a:spcBef>
            </a:pPr>
            <a:r>
              <a:rPr lang="en-US" sz="1989">
                <a:solidFill>
                  <a:srgbClr val="FFFFFF"/>
                </a:solidFill>
                <a:latin typeface="Literata Bold"/>
              </a:rPr>
              <a:t>scaled using MinMax Scaler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7645986" y="5299075"/>
            <a:ext cx="2333018" cy="547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FFFFFF"/>
                </a:solidFill>
                <a:latin typeface="Literata Bold"/>
              </a:rPr>
              <a:t>Step 4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7966804" y="6456664"/>
            <a:ext cx="3474574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1012C"/>
                </a:solidFill>
                <a:latin typeface="Literata"/>
              </a:rPr>
              <a:t>dealt with Oversampling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7143707" y="7286609"/>
            <a:ext cx="3794255" cy="682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5"/>
              </a:lnSpc>
            </a:pPr>
            <a:r>
              <a:rPr lang="en-US" sz="1989">
                <a:solidFill>
                  <a:srgbClr val="FFFFFF"/>
                </a:solidFill>
                <a:latin typeface="Literata Bold"/>
              </a:rPr>
              <a:t>used smote() </a:t>
            </a:r>
          </a:p>
          <a:p>
            <a:pPr algn="ctr">
              <a:lnSpc>
                <a:spcPts val="2785"/>
              </a:lnSpc>
              <a:spcBef>
                <a:spcPct val="0"/>
              </a:spcBef>
            </a:pPr>
          </a:p>
        </p:txBody>
      </p:sp>
      <p:sp>
        <p:nvSpPr>
          <p:cNvPr name="TextBox 53" id="53"/>
          <p:cNvSpPr txBox="true"/>
          <p:nvPr/>
        </p:nvSpPr>
        <p:spPr>
          <a:xfrm rot="0">
            <a:off x="13248058" y="3553900"/>
            <a:ext cx="2333018" cy="547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FFFFFF"/>
                </a:solidFill>
                <a:latin typeface="Literata Bold"/>
              </a:rPr>
              <a:t>Step 5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3248058" y="4363402"/>
            <a:ext cx="3474574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1012C"/>
                </a:solidFill>
                <a:latin typeface="Literata"/>
              </a:rPr>
              <a:t>Model testing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4037119" y="5428556"/>
            <a:ext cx="3794255" cy="682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5"/>
              </a:lnSpc>
              <a:spcBef>
                <a:spcPct val="0"/>
              </a:spcBef>
            </a:pPr>
            <a:r>
              <a:rPr lang="en-US" sz="1989">
                <a:solidFill>
                  <a:srgbClr val="FFFFFF"/>
                </a:solidFill>
                <a:latin typeface="Literata Bold"/>
              </a:rPr>
              <a:t>tested using Logistic Regression and XGBoost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4205070" y="8275939"/>
            <a:ext cx="3493771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699">
                <a:solidFill>
                  <a:srgbClr val="FFFFFF"/>
                </a:solidFill>
                <a:latin typeface="Alegreya Sans Black"/>
              </a:rPr>
              <a:t>XGBoost have better results !</a:t>
            </a:r>
          </a:p>
          <a:p>
            <a:pPr algn="ctr">
              <a:lnSpc>
                <a:spcPts val="37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BC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627555" y="-2303119"/>
            <a:ext cx="11457634" cy="9400779"/>
            <a:chOff x="0" y="0"/>
            <a:chExt cx="990638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90732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3" y="182659"/>
                    <a:pt x="809173" y="406400"/>
                  </a:cubicBezTo>
                  <a:cubicBezTo>
                    <a:pt x="809173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913953" y="3380302"/>
            <a:ext cx="11426828" cy="11277713"/>
            <a:chOff x="0" y="0"/>
            <a:chExt cx="823547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187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3" y="182659"/>
                    <a:pt x="809173" y="406400"/>
                  </a:cubicBezTo>
                  <a:cubicBezTo>
                    <a:pt x="809173" y="630141"/>
                    <a:pt x="628326" y="811799"/>
                    <a:pt x="404587" y="812800"/>
                  </a:cubicBezTo>
                  <a:cubicBezTo>
                    <a:pt x="180847" y="811799"/>
                    <a:pt x="0" y="630141"/>
                    <a:pt x="0" y="406400"/>
                  </a:cubicBezTo>
                  <a:cubicBezTo>
                    <a:pt x="0" y="182659"/>
                    <a:pt x="180847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848568" y="1843381"/>
            <a:ext cx="13982341" cy="8007915"/>
            <a:chOff x="0" y="0"/>
            <a:chExt cx="3925193" cy="22480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925193" cy="2248022"/>
            </a:xfrm>
            <a:custGeom>
              <a:avLst/>
              <a:gdLst/>
              <a:ahLst/>
              <a:cxnLst/>
              <a:rect r="r" b="b" t="t" l="l"/>
              <a:pathLst>
                <a:path h="2248022" w="3925193">
                  <a:moveTo>
                    <a:pt x="19379" y="0"/>
                  </a:moveTo>
                  <a:lnTo>
                    <a:pt x="3905814" y="0"/>
                  </a:lnTo>
                  <a:cubicBezTo>
                    <a:pt x="3916516" y="0"/>
                    <a:pt x="3925193" y="8676"/>
                    <a:pt x="3925193" y="19379"/>
                  </a:cubicBezTo>
                  <a:lnTo>
                    <a:pt x="3925193" y="2228643"/>
                  </a:lnTo>
                  <a:cubicBezTo>
                    <a:pt x="3925193" y="2239345"/>
                    <a:pt x="3916516" y="2248022"/>
                    <a:pt x="3905814" y="2248022"/>
                  </a:cubicBezTo>
                  <a:lnTo>
                    <a:pt x="19379" y="2248022"/>
                  </a:lnTo>
                  <a:cubicBezTo>
                    <a:pt x="8676" y="2248022"/>
                    <a:pt x="0" y="2239345"/>
                    <a:pt x="0" y="2228643"/>
                  </a:cubicBezTo>
                  <a:lnTo>
                    <a:pt x="0" y="19379"/>
                  </a:lnTo>
                  <a:cubicBezTo>
                    <a:pt x="0" y="8676"/>
                    <a:pt x="8676" y="0"/>
                    <a:pt x="19379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464681" y="664683"/>
            <a:ext cx="13286395" cy="894647"/>
            <a:chOff x="0" y="0"/>
            <a:chExt cx="3729823" cy="2511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729823" cy="251150"/>
            </a:xfrm>
            <a:custGeom>
              <a:avLst/>
              <a:gdLst/>
              <a:ahLst/>
              <a:cxnLst/>
              <a:rect r="r" b="b" t="t" l="l"/>
              <a:pathLst>
                <a:path h="251150" w="3729823">
                  <a:moveTo>
                    <a:pt x="58270" y="0"/>
                  </a:moveTo>
                  <a:lnTo>
                    <a:pt x="3671553" y="0"/>
                  </a:lnTo>
                  <a:cubicBezTo>
                    <a:pt x="3703735" y="0"/>
                    <a:pt x="3729823" y="26088"/>
                    <a:pt x="3729823" y="58270"/>
                  </a:cubicBezTo>
                  <a:lnTo>
                    <a:pt x="3729823" y="192880"/>
                  </a:lnTo>
                  <a:cubicBezTo>
                    <a:pt x="3729823" y="225062"/>
                    <a:pt x="3703735" y="251150"/>
                    <a:pt x="3671553" y="251150"/>
                  </a:cubicBezTo>
                  <a:lnTo>
                    <a:pt x="58270" y="251150"/>
                  </a:lnTo>
                  <a:cubicBezTo>
                    <a:pt x="26088" y="251150"/>
                    <a:pt x="0" y="225062"/>
                    <a:pt x="0" y="192880"/>
                  </a:cubicBezTo>
                  <a:lnTo>
                    <a:pt x="0" y="58270"/>
                  </a:lnTo>
                  <a:cubicBezTo>
                    <a:pt x="0" y="26088"/>
                    <a:pt x="26088" y="0"/>
                    <a:pt x="58270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67356" y="236136"/>
            <a:ext cx="3881841" cy="1452734"/>
            <a:chOff x="0" y="0"/>
            <a:chExt cx="1089730" cy="40781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89730" cy="407819"/>
            </a:xfrm>
            <a:custGeom>
              <a:avLst/>
              <a:gdLst/>
              <a:ahLst/>
              <a:cxnLst/>
              <a:rect r="r" b="b" t="t" l="l"/>
              <a:pathLst>
                <a:path h="407819" w="1089730">
                  <a:moveTo>
                    <a:pt x="199439" y="0"/>
                  </a:moveTo>
                  <a:lnTo>
                    <a:pt x="890290" y="0"/>
                  </a:lnTo>
                  <a:cubicBezTo>
                    <a:pt x="1000438" y="0"/>
                    <a:pt x="1089730" y="89292"/>
                    <a:pt x="1089730" y="199439"/>
                  </a:cubicBezTo>
                  <a:lnTo>
                    <a:pt x="1089730" y="208379"/>
                  </a:lnTo>
                  <a:cubicBezTo>
                    <a:pt x="1089730" y="318527"/>
                    <a:pt x="1000438" y="407819"/>
                    <a:pt x="890290" y="407819"/>
                  </a:cubicBezTo>
                  <a:lnTo>
                    <a:pt x="199439" y="407819"/>
                  </a:lnTo>
                  <a:cubicBezTo>
                    <a:pt x="89292" y="407819"/>
                    <a:pt x="0" y="318527"/>
                    <a:pt x="0" y="208379"/>
                  </a:cubicBezTo>
                  <a:lnTo>
                    <a:pt x="0" y="199439"/>
                  </a:lnTo>
                  <a:cubicBezTo>
                    <a:pt x="0" y="89292"/>
                    <a:pt x="89292" y="0"/>
                    <a:pt x="199439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-3452745">
            <a:off x="-625476" y="-214019"/>
            <a:ext cx="2765601" cy="4114800"/>
          </a:xfrm>
          <a:custGeom>
            <a:avLst/>
            <a:gdLst/>
            <a:ahLst/>
            <a:cxnLst/>
            <a:rect r="r" b="b" t="t" l="l"/>
            <a:pathLst>
              <a:path h="4114800" w="2765601">
                <a:moveTo>
                  <a:pt x="0" y="0"/>
                </a:moveTo>
                <a:lnTo>
                  <a:pt x="2765600" y="0"/>
                </a:lnTo>
                <a:lnTo>
                  <a:pt x="27656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3026247" y="1984994"/>
            <a:ext cx="13602260" cy="7614309"/>
          </a:xfrm>
          <a:custGeom>
            <a:avLst/>
            <a:gdLst/>
            <a:ahLst/>
            <a:cxnLst/>
            <a:rect r="r" b="b" t="t" l="l"/>
            <a:pathLst>
              <a:path h="7614309" w="13602260">
                <a:moveTo>
                  <a:pt x="0" y="0"/>
                </a:moveTo>
                <a:lnTo>
                  <a:pt x="13602261" y="0"/>
                </a:lnTo>
                <a:lnTo>
                  <a:pt x="13602261" y="7614309"/>
                </a:lnTo>
                <a:lnTo>
                  <a:pt x="0" y="76143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811376" y="338804"/>
            <a:ext cx="4193800" cy="1180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45"/>
              </a:lnSpc>
              <a:spcBef>
                <a:spcPct val="0"/>
              </a:spcBef>
            </a:pPr>
            <a:r>
              <a:rPr lang="en-US" sz="3389">
                <a:solidFill>
                  <a:srgbClr val="01012C"/>
                </a:solidFill>
                <a:latin typeface="Literata Bold"/>
              </a:rPr>
              <a:t>Feature Importance: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849196" y="922371"/>
            <a:ext cx="12541422" cy="638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0"/>
              </a:lnSpc>
            </a:pPr>
            <a:r>
              <a:rPr lang="en-US" sz="1842">
                <a:solidFill>
                  <a:srgbClr val="01012C"/>
                </a:solidFill>
                <a:latin typeface="Literata Bold"/>
              </a:rPr>
              <a:t> </a:t>
            </a:r>
            <a:r>
              <a:rPr lang="en-US" sz="1842">
                <a:solidFill>
                  <a:srgbClr val="E60303"/>
                </a:solidFill>
                <a:latin typeface="Literata Bold"/>
              </a:rPr>
              <a:t>property owned</a:t>
            </a:r>
            <a:r>
              <a:rPr lang="en-US" sz="1842">
                <a:solidFill>
                  <a:srgbClr val="01012C"/>
                </a:solidFill>
                <a:latin typeface="Literata Bold"/>
              </a:rPr>
              <a:t>, </a:t>
            </a:r>
            <a:r>
              <a:rPr lang="en-US" sz="1842">
                <a:solidFill>
                  <a:srgbClr val="E60303"/>
                </a:solidFill>
                <a:latin typeface="Literata Bold"/>
              </a:rPr>
              <a:t>income type</a:t>
            </a:r>
            <a:r>
              <a:rPr lang="en-US" sz="1842">
                <a:solidFill>
                  <a:srgbClr val="01012C"/>
                </a:solidFill>
                <a:latin typeface="Literata Bold"/>
              </a:rPr>
              <a:t> ,  </a:t>
            </a:r>
            <a:r>
              <a:rPr lang="en-US" sz="1842">
                <a:solidFill>
                  <a:srgbClr val="E60303"/>
                </a:solidFill>
                <a:latin typeface="Literata Bold"/>
              </a:rPr>
              <a:t>car_owned</a:t>
            </a:r>
            <a:r>
              <a:rPr lang="en-US" sz="1842">
                <a:solidFill>
                  <a:srgbClr val="01012C"/>
                </a:solidFill>
                <a:latin typeface="Literata Bold"/>
              </a:rPr>
              <a:t> and </a:t>
            </a:r>
            <a:r>
              <a:rPr lang="en-US" sz="1842">
                <a:solidFill>
                  <a:srgbClr val="E60303"/>
                </a:solidFill>
                <a:latin typeface="Literata Bold"/>
              </a:rPr>
              <a:t>family size</a:t>
            </a:r>
            <a:r>
              <a:rPr lang="en-US" sz="1842">
                <a:solidFill>
                  <a:srgbClr val="01012C"/>
                </a:solidFill>
                <a:latin typeface="Literata Bold"/>
              </a:rPr>
              <a:t> have a </a:t>
            </a:r>
            <a:r>
              <a:rPr lang="en-US" sz="1842" u="sng">
                <a:solidFill>
                  <a:srgbClr val="01012C"/>
                </a:solidFill>
                <a:latin typeface="Literata Bold"/>
              </a:rPr>
              <a:t>significant</a:t>
            </a:r>
            <a:r>
              <a:rPr lang="en-US" sz="1842">
                <a:solidFill>
                  <a:srgbClr val="01012C"/>
                </a:solidFill>
                <a:latin typeface="Literata Bold"/>
              </a:rPr>
              <a:t> impact on credit card approval. </a:t>
            </a:r>
          </a:p>
          <a:p>
            <a:pPr algn="ctr">
              <a:lnSpc>
                <a:spcPts val="25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BC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03649" y="-1771467"/>
            <a:ext cx="11457634" cy="9400779"/>
            <a:chOff x="0" y="0"/>
            <a:chExt cx="990638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90732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3" y="182659"/>
                    <a:pt x="809173" y="406400"/>
                  </a:cubicBezTo>
                  <a:cubicBezTo>
                    <a:pt x="809173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4605982"/>
            <a:ext cx="5681018" cy="5681018"/>
          </a:xfrm>
          <a:custGeom>
            <a:avLst/>
            <a:gdLst/>
            <a:ahLst/>
            <a:cxnLst/>
            <a:rect r="r" b="b" t="t" l="l"/>
            <a:pathLst>
              <a:path h="5681018" w="5681018">
                <a:moveTo>
                  <a:pt x="0" y="0"/>
                </a:moveTo>
                <a:lnTo>
                  <a:pt x="5681018" y="0"/>
                </a:lnTo>
                <a:lnTo>
                  <a:pt x="5681018" y="5681018"/>
                </a:lnTo>
                <a:lnTo>
                  <a:pt x="0" y="5681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545886" y="2521479"/>
            <a:ext cx="11426828" cy="11277713"/>
            <a:chOff x="0" y="0"/>
            <a:chExt cx="823547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187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3" y="182659"/>
                    <a:pt x="809173" y="406400"/>
                  </a:cubicBezTo>
                  <a:cubicBezTo>
                    <a:pt x="809173" y="630141"/>
                    <a:pt x="628326" y="811799"/>
                    <a:pt x="404587" y="812800"/>
                  </a:cubicBezTo>
                  <a:cubicBezTo>
                    <a:pt x="180847" y="811799"/>
                    <a:pt x="0" y="630141"/>
                    <a:pt x="0" y="406400"/>
                  </a:cubicBezTo>
                  <a:cubicBezTo>
                    <a:pt x="0" y="182659"/>
                    <a:pt x="180847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681018" y="2127868"/>
            <a:ext cx="11729737" cy="5501444"/>
            <a:chOff x="0" y="0"/>
            <a:chExt cx="3292830" cy="154439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292830" cy="1544393"/>
            </a:xfrm>
            <a:custGeom>
              <a:avLst/>
              <a:gdLst/>
              <a:ahLst/>
              <a:cxnLst/>
              <a:rect r="r" b="b" t="t" l="l"/>
              <a:pathLst>
                <a:path h="1544393" w="3292830">
                  <a:moveTo>
                    <a:pt x="23101" y="0"/>
                  </a:moveTo>
                  <a:lnTo>
                    <a:pt x="3269729" y="0"/>
                  </a:lnTo>
                  <a:cubicBezTo>
                    <a:pt x="3275856" y="0"/>
                    <a:pt x="3281732" y="2434"/>
                    <a:pt x="3286064" y="6766"/>
                  </a:cubicBezTo>
                  <a:cubicBezTo>
                    <a:pt x="3290396" y="11098"/>
                    <a:pt x="3292830" y="16974"/>
                    <a:pt x="3292830" y="23101"/>
                  </a:cubicBezTo>
                  <a:lnTo>
                    <a:pt x="3292830" y="1521292"/>
                  </a:lnTo>
                  <a:cubicBezTo>
                    <a:pt x="3292830" y="1527419"/>
                    <a:pt x="3290396" y="1533294"/>
                    <a:pt x="3286064" y="1537627"/>
                  </a:cubicBezTo>
                  <a:cubicBezTo>
                    <a:pt x="3281732" y="1541959"/>
                    <a:pt x="3275856" y="1544393"/>
                    <a:pt x="3269729" y="1544393"/>
                  </a:cubicBezTo>
                  <a:lnTo>
                    <a:pt x="23101" y="1544393"/>
                  </a:lnTo>
                  <a:cubicBezTo>
                    <a:pt x="16974" y="1544393"/>
                    <a:pt x="11098" y="1541959"/>
                    <a:pt x="6766" y="1537627"/>
                  </a:cubicBezTo>
                  <a:cubicBezTo>
                    <a:pt x="2434" y="1533294"/>
                    <a:pt x="0" y="1527419"/>
                    <a:pt x="0" y="1521292"/>
                  </a:cubicBezTo>
                  <a:lnTo>
                    <a:pt x="0" y="23101"/>
                  </a:lnTo>
                  <a:cubicBezTo>
                    <a:pt x="0" y="16974"/>
                    <a:pt x="2434" y="11098"/>
                    <a:pt x="6766" y="6766"/>
                  </a:cubicBezTo>
                  <a:cubicBezTo>
                    <a:pt x="11098" y="2434"/>
                    <a:pt x="16974" y="0"/>
                    <a:pt x="23101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281697" y="889995"/>
            <a:ext cx="6499205" cy="590740"/>
            <a:chOff x="0" y="0"/>
            <a:chExt cx="1104776" cy="1004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04776" cy="100418"/>
            </a:xfrm>
            <a:custGeom>
              <a:avLst/>
              <a:gdLst/>
              <a:ahLst/>
              <a:cxnLst/>
              <a:rect r="r" b="b" t="t" l="l"/>
              <a:pathLst>
                <a:path h="100418" w="1104776">
                  <a:moveTo>
                    <a:pt x="0" y="0"/>
                  </a:moveTo>
                  <a:lnTo>
                    <a:pt x="1104776" y="0"/>
                  </a:lnTo>
                  <a:lnTo>
                    <a:pt x="1104776" y="100418"/>
                  </a:lnTo>
                  <a:lnTo>
                    <a:pt x="0" y="100418"/>
                  </a:ln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F5FAF4"/>
              </a:solidFill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123825"/>
              <a:ext cx="812800" cy="6889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949"/>
                </a:lnSpc>
              </a:pPr>
              <a:r>
                <a:rPr lang="en-US" sz="1899">
                  <a:solidFill>
                    <a:srgbClr val="01012C"/>
                  </a:solidFill>
                  <a:latin typeface="Literata Bold"/>
                </a:rPr>
                <a:t>predictive model  demonstrated good performance.</a:t>
              </a:r>
            </a:p>
            <a:p>
              <a:pPr algn="ctr">
                <a:lnSpc>
                  <a:spcPts val="94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630703" y="547241"/>
            <a:ext cx="4781559" cy="1166460"/>
            <a:chOff x="0" y="0"/>
            <a:chExt cx="1342303" cy="32745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42303" cy="327454"/>
            </a:xfrm>
            <a:custGeom>
              <a:avLst/>
              <a:gdLst/>
              <a:ahLst/>
              <a:cxnLst/>
              <a:rect r="r" b="b" t="t" l="l"/>
              <a:pathLst>
                <a:path h="327454" w="1342303">
                  <a:moveTo>
                    <a:pt x="161912" y="0"/>
                  </a:moveTo>
                  <a:lnTo>
                    <a:pt x="1180391" y="0"/>
                  </a:lnTo>
                  <a:cubicBezTo>
                    <a:pt x="1223333" y="0"/>
                    <a:pt x="1264516" y="17059"/>
                    <a:pt x="1294880" y="47423"/>
                  </a:cubicBezTo>
                  <a:cubicBezTo>
                    <a:pt x="1325245" y="77787"/>
                    <a:pt x="1342303" y="118970"/>
                    <a:pt x="1342303" y="161912"/>
                  </a:cubicBezTo>
                  <a:lnTo>
                    <a:pt x="1342303" y="165542"/>
                  </a:lnTo>
                  <a:cubicBezTo>
                    <a:pt x="1342303" y="208484"/>
                    <a:pt x="1325245" y="249667"/>
                    <a:pt x="1294880" y="280031"/>
                  </a:cubicBezTo>
                  <a:cubicBezTo>
                    <a:pt x="1264516" y="310396"/>
                    <a:pt x="1223333" y="327454"/>
                    <a:pt x="1180391" y="327454"/>
                  </a:cubicBezTo>
                  <a:lnTo>
                    <a:pt x="161912" y="327454"/>
                  </a:lnTo>
                  <a:cubicBezTo>
                    <a:pt x="118970" y="327454"/>
                    <a:pt x="77787" y="310396"/>
                    <a:pt x="47423" y="280031"/>
                  </a:cubicBezTo>
                  <a:cubicBezTo>
                    <a:pt x="17059" y="249667"/>
                    <a:pt x="0" y="208484"/>
                    <a:pt x="0" y="165542"/>
                  </a:cubicBezTo>
                  <a:lnTo>
                    <a:pt x="0" y="161912"/>
                  </a:lnTo>
                  <a:cubicBezTo>
                    <a:pt x="0" y="118970"/>
                    <a:pt x="17059" y="77787"/>
                    <a:pt x="47423" y="47423"/>
                  </a:cubicBezTo>
                  <a:cubicBezTo>
                    <a:pt x="77787" y="17059"/>
                    <a:pt x="118970" y="0"/>
                    <a:pt x="161912" y="0"/>
                  </a:cubicBezTo>
                  <a:close/>
                </a:path>
              </a:pathLst>
            </a:custGeom>
            <a:solidFill>
              <a:srgbClr val="00C6AD"/>
            </a:solidFill>
            <a:ln w="38100">
              <a:solidFill>
                <a:srgbClr val="F5FAF4"/>
              </a:solidFill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5904837" y="2653802"/>
            <a:ext cx="11282098" cy="4223245"/>
          </a:xfrm>
          <a:custGeom>
            <a:avLst/>
            <a:gdLst/>
            <a:ahLst/>
            <a:cxnLst/>
            <a:rect r="r" b="b" t="t" l="l"/>
            <a:pathLst>
              <a:path h="4223245" w="11282098">
                <a:moveTo>
                  <a:pt x="0" y="0"/>
                </a:moveTo>
                <a:lnTo>
                  <a:pt x="11282098" y="0"/>
                </a:lnTo>
                <a:lnTo>
                  <a:pt x="11282098" y="4223245"/>
                </a:lnTo>
                <a:lnTo>
                  <a:pt x="0" y="42232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059521" y="823320"/>
            <a:ext cx="5870549" cy="547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FFFFFF"/>
                </a:solidFill>
                <a:latin typeface="Literata Bold"/>
              </a:rPr>
              <a:t>Model Performance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BC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38770" y="678719"/>
            <a:ext cx="10556945" cy="1545435"/>
            <a:chOff x="0" y="0"/>
            <a:chExt cx="2963598" cy="4338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63598" cy="433842"/>
            </a:xfrm>
            <a:custGeom>
              <a:avLst/>
              <a:gdLst/>
              <a:ahLst/>
              <a:cxnLst/>
              <a:rect r="r" b="b" t="t" l="l"/>
              <a:pathLst>
                <a:path h="433842" w="2963598">
                  <a:moveTo>
                    <a:pt x="25667" y="0"/>
                  </a:moveTo>
                  <a:lnTo>
                    <a:pt x="2937931" y="0"/>
                  </a:lnTo>
                  <a:cubicBezTo>
                    <a:pt x="2944738" y="0"/>
                    <a:pt x="2951267" y="2704"/>
                    <a:pt x="2956081" y="7518"/>
                  </a:cubicBezTo>
                  <a:cubicBezTo>
                    <a:pt x="2960894" y="12331"/>
                    <a:pt x="2963598" y="18860"/>
                    <a:pt x="2963598" y="25667"/>
                  </a:cubicBezTo>
                  <a:lnTo>
                    <a:pt x="2963598" y="408175"/>
                  </a:lnTo>
                  <a:cubicBezTo>
                    <a:pt x="2963598" y="414983"/>
                    <a:pt x="2960894" y="421511"/>
                    <a:pt x="2956081" y="426325"/>
                  </a:cubicBezTo>
                  <a:cubicBezTo>
                    <a:pt x="2951267" y="431138"/>
                    <a:pt x="2944738" y="433842"/>
                    <a:pt x="2937931" y="433842"/>
                  </a:cubicBezTo>
                  <a:lnTo>
                    <a:pt x="25667" y="433842"/>
                  </a:lnTo>
                  <a:cubicBezTo>
                    <a:pt x="18860" y="433842"/>
                    <a:pt x="12331" y="431138"/>
                    <a:pt x="7518" y="426325"/>
                  </a:cubicBezTo>
                  <a:cubicBezTo>
                    <a:pt x="2704" y="421511"/>
                    <a:pt x="0" y="414983"/>
                    <a:pt x="0" y="408175"/>
                  </a:cubicBezTo>
                  <a:lnTo>
                    <a:pt x="0" y="25667"/>
                  </a:lnTo>
                  <a:cubicBezTo>
                    <a:pt x="0" y="18860"/>
                    <a:pt x="2704" y="12331"/>
                    <a:pt x="7518" y="7518"/>
                  </a:cubicBezTo>
                  <a:cubicBezTo>
                    <a:pt x="12331" y="2704"/>
                    <a:pt x="18860" y="0"/>
                    <a:pt x="25667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700117" y="-2535150"/>
            <a:ext cx="11457634" cy="9400779"/>
            <a:chOff x="0" y="0"/>
            <a:chExt cx="990638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90732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3" y="182659"/>
                    <a:pt x="809173" y="406400"/>
                  </a:cubicBezTo>
                  <a:cubicBezTo>
                    <a:pt x="809173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068388" y="5225293"/>
            <a:ext cx="4279361" cy="645717"/>
            <a:chOff x="0" y="0"/>
            <a:chExt cx="1201324" cy="1812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01324" cy="181269"/>
            </a:xfrm>
            <a:custGeom>
              <a:avLst/>
              <a:gdLst/>
              <a:ahLst/>
              <a:cxnLst/>
              <a:rect r="r" b="b" t="t" l="l"/>
              <a:pathLst>
                <a:path h="181269" w="1201324">
                  <a:moveTo>
                    <a:pt x="63320" y="0"/>
                  </a:moveTo>
                  <a:lnTo>
                    <a:pt x="1138004" y="0"/>
                  </a:lnTo>
                  <a:cubicBezTo>
                    <a:pt x="1154797" y="0"/>
                    <a:pt x="1170903" y="6671"/>
                    <a:pt x="1182778" y="18546"/>
                  </a:cubicBezTo>
                  <a:cubicBezTo>
                    <a:pt x="1194652" y="30421"/>
                    <a:pt x="1201324" y="46526"/>
                    <a:pt x="1201324" y="63320"/>
                  </a:cubicBezTo>
                  <a:lnTo>
                    <a:pt x="1201324" y="117949"/>
                  </a:lnTo>
                  <a:cubicBezTo>
                    <a:pt x="1201324" y="152920"/>
                    <a:pt x="1172974" y="181269"/>
                    <a:pt x="1138004" y="181269"/>
                  </a:cubicBezTo>
                  <a:lnTo>
                    <a:pt x="63320" y="181269"/>
                  </a:lnTo>
                  <a:cubicBezTo>
                    <a:pt x="46526" y="181269"/>
                    <a:pt x="30421" y="174598"/>
                    <a:pt x="18546" y="162723"/>
                  </a:cubicBezTo>
                  <a:cubicBezTo>
                    <a:pt x="6671" y="150848"/>
                    <a:pt x="0" y="134743"/>
                    <a:pt x="0" y="117949"/>
                  </a:cubicBezTo>
                  <a:lnTo>
                    <a:pt x="0" y="63320"/>
                  </a:lnTo>
                  <a:cubicBezTo>
                    <a:pt x="0" y="46526"/>
                    <a:pt x="6671" y="30421"/>
                    <a:pt x="18546" y="18546"/>
                  </a:cubicBezTo>
                  <a:cubicBezTo>
                    <a:pt x="30421" y="6671"/>
                    <a:pt x="46526" y="0"/>
                    <a:pt x="63320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361409" y="5975784"/>
            <a:ext cx="5243460" cy="632670"/>
            <a:chOff x="0" y="0"/>
            <a:chExt cx="1471970" cy="17760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71970" cy="177606"/>
            </a:xfrm>
            <a:custGeom>
              <a:avLst/>
              <a:gdLst/>
              <a:ahLst/>
              <a:cxnLst/>
              <a:rect r="r" b="b" t="t" l="l"/>
              <a:pathLst>
                <a:path h="177606" w="1471970">
                  <a:moveTo>
                    <a:pt x="51677" y="0"/>
                  </a:moveTo>
                  <a:lnTo>
                    <a:pt x="1420293" y="0"/>
                  </a:lnTo>
                  <a:cubicBezTo>
                    <a:pt x="1448834" y="0"/>
                    <a:pt x="1471970" y="23137"/>
                    <a:pt x="1471970" y="51677"/>
                  </a:cubicBezTo>
                  <a:lnTo>
                    <a:pt x="1471970" y="125929"/>
                  </a:lnTo>
                  <a:cubicBezTo>
                    <a:pt x="1471970" y="139635"/>
                    <a:pt x="1466526" y="152779"/>
                    <a:pt x="1456834" y="162470"/>
                  </a:cubicBezTo>
                  <a:cubicBezTo>
                    <a:pt x="1447143" y="172162"/>
                    <a:pt x="1433999" y="177606"/>
                    <a:pt x="1420293" y="177606"/>
                  </a:cubicBezTo>
                  <a:lnTo>
                    <a:pt x="51677" y="177606"/>
                  </a:lnTo>
                  <a:cubicBezTo>
                    <a:pt x="37972" y="177606"/>
                    <a:pt x="24827" y="172162"/>
                    <a:pt x="15136" y="162470"/>
                  </a:cubicBezTo>
                  <a:cubicBezTo>
                    <a:pt x="5445" y="152779"/>
                    <a:pt x="0" y="139635"/>
                    <a:pt x="0" y="125929"/>
                  </a:cubicBezTo>
                  <a:lnTo>
                    <a:pt x="0" y="51677"/>
                  </a:lnTo>
                  <a:cubicBezTo>
                    <a:pt x="0" y="37972"/>
                    <a:pt x="5445" y="24827"/>
                    <a:pt x="15136" y="15136"/>
                  </a:cubicBezTo>
                  <a:cubicBezTo>
                    <a:pt x="24827" y="5445"/>
                    <a:pt x="37972" y="0"/>
                    <a:pt x="51677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690303" y="6713229"/>
            <a:ext cx="5243460" cy="632670"/>
            <a:chOff x="0" y="0"/>
            <a:chExt cx="1471970" cy="17760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71970" cy="177606"/>
            </a:xfrm>
            <a:custGeom>
              <a:avLst/>
              <a:gdLst/>
              <a:ahLst/>
              <a:cxnLst/>
              <a:rect r="r" b="b" t="t" l="l"/>
              <a:pathLst>
                <a:path h="177606" w="1471970">
                  <a:moveTo>
                    <a:pt x="51677" y="0"/>
                  </a:moveTo>
                  <a:lnTo>
                    <a:pt x="1420293" y="0"/>
                  </a:lnTo>
                  <a:cubicBezTo>
                    <a:pt x="1448834" y="0"/>
                    <a:pt x="1471970" y="23137"/>
                    <a:pt x="1471970" y="51677"/>
                  </a:cubicBezTo>
                  <a:lnTo>
                    <a:pt x="1471970" y="125929"/>
                  </a:lnTo>
                  <a:cubicBezTo>
                    <a:pt x="1471970" y="139635"/>
                    <a:pt x="1466526" y="152779"/>
                    <a:pt x="1456834" y="162470"/>
                  </a:cubicBezTo>
                  <a:cubicBezTo>
                    <a:pt x="1447143" y="172162"/>
                    <a:pt x="1433999" y="177606"/>
                    <a:pt x="1420293" y="177606"/>
                  </a:cubicBezTo>
                  <a:lnTo>
                    <a:pt x="51677" y="177606"/>
                  </a:lnTo>
                  <a:cubicBezTo>
                    <a:pt x="37972" y="177606"/>
                    <a:pt x="24827" y="172162"/>
                    <a:pt x="15136" y="162470"/>
                  </a:cubicBezTo>
                  <a:cubicBezTo>
                    <a:pt x="5445" y="152779"/>
                    <a:pt x="0" y="139635"/>
                    <a:pt x="0" y="125929"/>
                  </a:cubicBezTo>
                  <a:lnTo>
                    <a:pt x="0" y="51677"/>
                  </a:lnTo>
                  <a:cubicBezTo>
                    <a:pt x="0" y="37972"/>
                    <a:pt x="5445" y="24827"/>
                    <a:pt x="15136" y="15136"/>
                  </a:cubicBezTo>
                  <a:cubicBezTo>
                    <a:pt x="24827" y="5445"/>
                    <a:pt x="37972" y="0"/>
                    <a:pt x="51677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832039" y="7501567"/>
            <a:ext cx="8360569" cy="1091940"/>
            <a:chOff x="0" y="0"/>
            <a:chExt cx="2347021" cy="30653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347021" cy="306535"/>
            </a:xfrm>
            <a:custGeom>
              <a:avLst/>
              <a:gdLst/>
              <a:ahLst/>
              <a:cxnLst/>
              <a:rect r="r" b="b" t="t" l="l"/>
              <a:pathLst>
                <a:path h="306535" w="2347021">
                  <a:moveTo>
                    <a:pt x="32410" y="0"/>
                  </a:moveTo>
                  <a:lnTo>
                    <a:pt x="2314611" y="0"/>
                  </a:lnTo>
                  <a:cubicBezTo>
                    <a:pt x="2332510" y="0"/>
                    <a:pt x="2347021" y="14511"/>
                    <a:pt x="2347021" y="32410"/>
                  </a:cubicBezTo>
                  <a:lnTo>
                    <a:pt x="2347021" y="274125"/>
                  </a:lnTo>
                  <a:cubicBezTo>
                    <a:pt x="2347021" y="282720"/>
                    <a:pt x="2343606" y="290964"/>
                    <a:pt x="2337528" y="297042"/>
                  </a:cubicBezTo>
                  <a:cubicBezTo>
                    <a:pt x="2331450" y="303120"/>
                    <a:pt x="2323206" y="306535"/>
                    <a:pt x="2314611" y="306535"/>
                  </a:cubicBezTo>
                  <a:lnTo>
                    <a:pt x="32410" y="306535"/>
                  </a:lnTo>
                  <a:cubicBezTo>
                    <a:pt x="23814" y="306535"/>
                    <a:pt x="15571" y="303120"/>
                    <a:pt x="9493" y="297042"/>
                  </a:cubicBezTo>
                  <a:cubicBezTo>
                    <a:pt x="3415" y="290964"/>
                    <a:pt x="0" y="282720"/>
                    <a:pt x="0" y="274125"/>
                  </a:cubicBezTo>
                  <a:lnTo>
                    <a:pt x="0" y="32410"/>
                  </a:lnTo>
                  <a:cubicBezTo>
                    <a:pt x="0" y="23814"/>
                    <a:pt x="3415" y="15571"/>
                    <a:pt x="9493" y="9493"/>
                  </a:cubicBezTo>
                  <a:cubicBezTo>
                    <a:pt x="15571" y="3415"/>
                    <a:pt x="23814" y="0"/>
                    <a:pt x="32410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545886" y="4269807"/>
            <a:ext cx="11426828" cy="11277713"/>
            <a:chOff x="0" y="0"/>
            <a:chExt cx="823547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7187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3" y="182659"/>
                    <a:pt x="809173" y="406400"/>
                  </a:cubicBezTo>
                  <a:cubicBezTo>
                    <a:pt x="809173" y="630141"/>
                    <a:pt x="628326" y="811799"/>
                    <a:pt x="404587" y="812800"/>
                  </a:cubicBezTo>
                  <a:cubicBezTo>
                    <a:pt x="180847" y="811799"/>
                    <a:pt x="0" y="630141"/>
                    <a:pt x="0" y="406400"/>
                  </a:cubicBezTo>
                  <a:cubicBezTo>
                    <a:pt x="0" y="182659"/>
                    <a:pt x="180847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0" y="919702"/>
            <a:ext cx="4500161" cy="4488911"/>
          </a:xfrm>
          <a:custGeom>
            <a:avLst/>
            <a:gdLst/>
            <a:ahLst/>
            <a:cxnLst/>
            <a:rect r="r" b="b" t="t" l="l"/>
            <a:pathLst>
              <a:path h="4488911" w="4500161">
                <a:moveTo>
                  <a:pt x="0" y="0"/>
                </a:moveTo>
                <a:lnTo>
                  <a:pt x="4500161" y="0"/>
                </a:lnTo>
                <a:lnTo>
                  <a:pt x="4500161" y="4488910"/>
                </a:lnTo>
                <a:lnTo>
                  <a:pt x="0" y="4488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4123960" y="510281"/>
            <a:ext cx="2920777" cy="818841"/>
            <a:chOff x="0" y="0"/>
            <a:chExt cx="819935" cy="229869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9935" cy="229869"/>
            </a:xfrm>
            <a:custGeom>
              <a:avLst/>
              <a:gdLst/>
              <a:ahLst/>
              <a:cxnLst/>
              <a:rect r="r" b="b" t="t" l="l"/>
              <a:pathLst>
                <a:path h="229869" w="819935">
                  <a:moveTo>
                    <a:pt x="114935" y="0"/>
                  </a:moveTo>
                  <a:lnTo>
                    <a:pt x="705001" y="0"/>
                  </a:lnTo>
                  <a:cubicBezTo>
                    <a:pt x="735483" y="0"/>
                    <a:pt x="764717" y="12109"/>
                    <a:pt x="786272" y="33664"/>
                  </a:cubicBezTo>
                  <a:cubicBezTo>
                    <a:pt x="807826" y="55218"/>
                    <a:pt x="819935" y="84452"/>
                    <a:pt x="819935" y="114935"/>
                  </a:cubicBezTo>
                  <a:lnTo>
                    <a:pt x="819935" y="114935"/>
                  </a:lnTo>
                  <a:cubicBezTo>
                    <a:pt x="819935" y="145417"/>
                    <a:pt x="807826" y="174651"/>
                    <a:pt x="786272" y="196206"/>
                  </a:cubicBezTo>
                  <a:cubicBezTo>
                    <a:pt x="764717" y="217760"/>
                    <a:pt x="735483" y="229869"/>
                    <a:pt x="705001" y="229869"/>
                  </a:cubicBezTo>
                  <a:lnTo>
                    <a:pt x="114935" y="229869"/>
                  </a:lnTo>
                  <a:cubicBezTo>
                    <a:pt x="84452" y="229869"/>
                    <a:pt x="55218" y="217760"/>
                    <a:pt x="33664" y="196206"/>
                  </a:cubicBezTo>
                  <a:cubicBezTo>
                    <a:pt x="12109" y="174651"/>
                    <a:pt x="0" y="145417"/>
                    <a:pt x="0" y="114935"/>
                  </a:cubicBezTo>
                  <a:lnTo>
                    <a:pt x="0" y="114935"/>
                  </a:lnTo>
                  <a:cubicBezTo>
                    <a:pt x="0" y="84452"/>
                    <a:pt x="12109" y="55218"/>
                    <a:pt x="33664" y="33664"/>
                  </a:cubicBezTo>
                  <a:cubicBezTo>
                    <a:pt x="55218" y="12109"/>
                    <a:pt x="84452" y="0"/>
                    <a:pt x="114935" y="0"/>
                  </a:cubicBezTo>
                  <a:close/>
                </a:path>
              </a:pathLst>
            </a:custGeom>
            <a:solidFill>
              <a:srgbClr val="00C6AD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862337" y="3608974"/>
            <a:ext cx="6907476" cy="1511544"/>
            <a:chOff x="0" y="0"/>
            <a:chExt cx="1939101" cy="42432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939101" cy="424328"/>
            </a:xfrm>
            <a:custGeom>
              <a:avLst/>
              <a:gdLst/>
              <a:ahLst/>
              <a:cxnLst/>
              <a:rect r="r" b="b" t="t" l="l"/>
              <a:pathLst>
                <a:path h="424328" w="1939101">
                  <a:moveTo>
                    <a:pt x="112080" y="0"/>
                  </a:moveTo>
                  <a:lnTo>
                    <a:pt x="1827021" y="0"/>
                  </a:lnTo>
                  <a:cubicBezTo>
                    <a:pt x="1888921" y="0"/>
                    <a:pt x="1939101" y="50180"/>
                    <a:pt x="1939101" y="112080"/>
                  </a:cubicBezTo>
                  <a:lnTo>
                    <a:pt x="1939101" y="312248"/>
                  </a:lnTo>
                  <a:cubicBezTo>
                    <a:pt x="1939101" y="374148"/>
                    <a:pt x="1888921" y="424328"/>
                    <a:pt x="1827021" y="424328"/>
                  </a:cubicBezTo>
                  <a:lnTo>
                    <a:pt x="112080" y="424328"/>
                  </a:lnTo>
                  <a:cubicBezTo>
                    <a:pt x="50180" y="424328"/>
                    <a:pt x="0" y="374148"/>
                    <a:pt x="0" y="312248"/>
                  </a:cubicBezTo>
                  <a:lnTo>
                    <a:pt x="0" y="112080"/>
                  </a:lnTo>
                  <a:cubicBezTo>
                    <a:pt x="0" y="50180"/>
                    <a:pt x="50180" y="0"/>
                    <a:pt x="112080" y="0"/>
                  </a:cubicBezTo>
                  <a:close/>
                </a:path>
              </a:pathLst>
            </a:custGeom>
            <a:solidFill>
              <a:srgbClr val="00C6AD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13897889" y="6231010"/>
            <a:ext cx="5048834" cy="4114800"/>
          </a:xfrm>
          <a:custGeom>
            <a:avLst/>
            <a:gdLst/>
            <a:ahLst/>
            <a:cxnLst/>
            <a:rect r="r" b="b" t="t" l="l"/>
            <a:pathLst>
              <a:path h="4114800" w="5048834">
                <a:moveTo>
                  <a:pt x="0" y="0"/>
                </a:moveTo>
                <a:lnTo>
                  <a:pt x="5048835" y="0"/>
                </a:lnTo>
                <a:lnTo>
                  <a:pt x="50488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4417839" y="612044"/>
            <a:ext cx="2333018" cy="548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01012C"/>
                </a:solidFill>
                <a:latin typeface="Literata Bold"/>
              </a:rPr>
              <a:t>Conclusion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046521" y="640619"/>
            <a:ext cx="9046543" cy="1433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06"/>
              </a:lnSpc>
            </a:pPr>
          </a:p>
          <a:p>
            <a:pPr>
              <a:lnSpc>
                <a:spcPts val="2906"/>
              </a:lnSpc>
            </a:pPr>
            <a:r>
              <a:rPr lang="en-US" sz="2076">
                <a:solidFill>
                  <a:srgbClr val="01012C"/>
                </a:solidFill>
                <a:latin typeface="Literata"/>
              </a:rPr>
              <a:t> Applicants with higher incomes, a positive credit history, and stable employment are more likely to be approved for a credit card. </a:t>
            </a:r>
          </a:p>
          <a:p>
            <a:pPr>
              <a:lnSpc>
                <a:spcPts val="2906"/>
              </a:lnSpc>
              <a:spcBef>
                <a:spcPct val="0"/>
              </a:spcBef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11312033" y="3620391"/>
            <a:ext cx="11146173" cy="1241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45"/>
              </a:lnSpc>
            </a:pPr>
            <a:r>
              <a:rPr lang="en-US" sz="2889">
                <a:solidFill>
                  <a:srgbClr val="000000"/>
                </a:solidFill>
                <a:latin typeface="Literata Bold"/>
              </a:rPr>
              <a:t>Challenge:</a:t>
            </a:r>
          </a:p>
          <a:p>
            <a:pPr>
              <a:lnSpc>
                <a:spcPts val="2925"/>
              </a:lnSpc>
            </a:pPr>
            <a:r>
              <a:rPr lang="en-US" sz="2089">
                <a:solidFill>
                  <a:srgbClr val="FFFFFF"/>
                </a:solidFill>
                <a:latin typeface="Literata Bold"/>
              </a:rPr>
              <a:t> </a:t>
            </a:r>
            <a:r>
              <a:rPr lang="en-US" sz="2089">
                <a:solidFill>
                  <a:srgbClr val="FFFFFF"/>
                </a:solidFill>
                <a:latin typeface="Literata Bold"/>
              </a:rPr>
              <a:t>Synthetic Minority Over-sampling Technique</a:t>
            </a:r>
          </a:p>
          <a:p>
            <a:pPr algn="l">
              <a:lnSpc>
                <a:spcPts val="2925"/>
              </a:lnSpc>
              <a:spcBef>
                <a:spcPct val="0"/>
              </a:spcBef>
            </a:pPr>
            <a:r>
              <a:rPr lang="en-US" sz="2089">
                <a:solidFill>
                  <a:srgbClr val="E60303"/>
                </a:solidFill>
                <a:latin typeface="Literata Bold"/>
              </a:rPr>
              <a:t>smote ( )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286471" y="5370512"/>
            <a:ext cx="3393336" cy="34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06"/>
              </a:lnSpc>
              <a:spcBef>
                <a:spcPct val="0"/>
              </a:spcBef>
            </a:pPr>
            <a:r>
              <a:rPr lang="en-US" sz="2076">
                <a:solidFill>
                  <a:srgbClr val="01012C"/>
                </a:solidFill>
                <a:latin typeface="Literata"/>
              </a:rPr>
              <a:t>imbalance in the dataset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615365" y="6099414"/>
            <a:ext cx="3393336" cy="34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06"/>
              </a:lnSpc>
              <a:spcBef>
                <a:spcPct val="0"/>
              </a:spcBef>
            </a:pPr>
            <a:r>
              <a:rPr lang="en-US" sz="2076">
                <a:solidFill>
                  <a:srgbClr val="01012C"/>
                </a:solidFill>
                <a:latin typeface="Literata"/>
              </a:rPr>
              <a:t>X and y have a 99:1 ratio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981106" y="6827529"/>
            <a:ext cx="3393336" cy="34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06"/>
              </a:lnSpc>
              <a:spcBef>
                <a:spcPct val="0"/>
              </a:spcBef>
            </a:pPr>
            <a:r>
              <a:rPr lang="en-US" sz="2076">
                <a:solidFill>
                  <a:srgbClr val="01012C"/>
                </a:solidFill>
                <a:latin typeface="Literata"/>
              </a:rPr>
              <a:t>possibility of overfitting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126466" y="7307800"/>
            <a:ext cx="6583249" cy="1433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06"/>
              </a:lnSpc>
            </a:pPr>
          </a:p>
          <a:p>
            <a:pPr>
              <a:lnSpc>
                <a:spcPts val="2906"/>
              </a:lnSpc>
            </a:pPr>
            <a:r>
              <a:rPr lang="en-US" sz="2076">
                <a:solidFill>
                  <a:srgbClr val="01012C"/>
                </a:solidFill>
                <a:latin typeface="Literata"/>
              </a:rPr>
              <a:t>synthetic samples  may not capture the same level of </a:t>
            </a:r>
          </a:p>
          <a:p>
            <a:pPr>
              <a:lnSpc>
                <a:spcPts val="2906"/>
              </a:lnSpc>
            </a:pPr>
            <a:r>
              <a:rPr lang="en-US" sz="2076">
                <a:solidFill>
                  <a:srgbClr val="01012C"/>
                </a:solidFill>
                <a:latin typeface="Literata"/>
              </a:rPr>
              <a:t>meaningful information as the original data. </a:t>
            </a:r>
          </a:p>
          <a:p>
            <a:pPr>
              <a:lnSpc>
                <a:spcPts val="290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D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70851" y="-6048285"/>
            <a:ext cx="11760654" cy="1176065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824913" y="5143500"/>
            <a:ext cx="11760654" cy="1176065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928791" y="224930"/>
            <a:ext cx="10430418" cy="10287000"/>
          </a:xfrm>
          <a:custGeom>
            <a:avLst/>
            <a:gdLst/>
            <a:ahLst/>
            <a:cxnLst/>
            <a:rect r="r" b="b" t="t" l="l"/>
            <a:pathLst>
              <a:path h="10287000" w="10430418">
                <a:moveTo>
                  <a:pt x="0" y="0"/>
                </a:moveTo>
                <a:lnTo>
                  <a:pt x="10430418" y="0"/>
                </a:lnTo>
                <a:lnTo>
                  <a:pt x="1043041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D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70851" y="-6048285"/>
            <a:ext cx="11760654" cy="1176065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824913" y="5143500"/>
            <a:ext cx="11760654" cy="1176065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050717" y="844051"/>
            <a:ext cx="13078171" cy="8598897"/>
          </a:xfrm>
          <a:custGeom>
            <a:avLst/>
            <a:gdLst/>
            <a:ahLst/>
            <a:cxnLst/>
            <a:rect r="r" b="b" t="t" l="l"/>
            <a:pathLst>
              <a:path h="8598897" w="13078171">
                <a:moveTo>
                  <a:pt x="0" y="0"/>
                </a:moveTo>
                <a:lnTo>
                  <a:pt x="13078171" y="0"/>
                </a:lnTo>
                <a:lnTo>
                  <a:pt x="13078171" y="8598898"/>
                </a:lnTo>
                <a:lnTo>
                  <a:pt x="0" y="8598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5400000">
            <a:off x="-5895332" y="-2344532"/>
            <a:ext cx="19875362" cy="7776235"/>
          </a:xfrm>
          <a:custGeom>
            <a:avLst/>
            <a:gdLst/>
            <a:ahLst/>
            <a:cxnLst/>
            <a:rect r="r" b="b" t="t" l="l"/>
            <a:pathLst>
              <a:path h="7776235" w="19875362">
                <a:moveTo>
                  <a:pt x="0" y="7776235"/>
                </a:moveTo>
                <a:lnTo>
                  <a:pt x="19875361" y="7776235"/>
                </a:lnTo>
                <a:lnTo>
                  <a:pt x="19875361" y="0"/>
                </a:lnTo>
                <a:lnTo>
                  <a:pt x="0" y="0"/>
                </a:lnTo>
                <a:lnTo>
                  <a:pt x="0" y="777623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9898087" y="-2069010"/>
            <a:ext cx="19875362" cy="7776235"/>
          </a:xfrm>
          <a:custGeom>
            <a:avLst/>
            <a:gdLst/>
            <a:ahLst/>
            <a:cxnLst/>
            <a:rect r="r" b="b" t="t" l="l"/>
            <a:pathLst>
              <a:path h="7776235" w="19875362">
                <a:moveTo>
                  <a:pt x="0" y="7776236"/>
                </a:moveTo>
                <a:lnTo>
                  <a:pt x="19875362" y="7776236"/>
                </a:lnTo>
                <a:lnTo>
                  <a:pt x="19875362" y="0"/>
                </a:lnTo>
                <a:lnTo>
                  <a:pt x="0" y="0"/>
                </a:lnTo>
                <a:lnTo>
                  <a:pt x="0" y="777623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878025" y="1193072"/>
            <a:ext cx="9762866" cy="8810564"/>
            <a:chOff x="0" y="0"/>
            <a:chExt cx="2571290" cy="232047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71290" cy="2320478"/>
            </a:xfrm>
            <a:custGeom>
              <a:avLst/>
              <a:gdLst/>
              <a:ahLst/>
              <a:cxnLst/>
              <a:rect r="r" b="b" t="t" l="l"/>
              <a:pathLst>
                <a:path h="2320478" w="2571290">
                  <a:moveTo>
                    <a:pt x="27755" y="0"/>
                  </a:moveTo>
                  <a:lnTo>
                    <a:pt x="2543535" y="0"/>
                  </a:lnTo>
                  <a:cubicBezTo>
                    <a:pt x="2550896" y="0"/>
                    <a:pt x="2557955" y="2924"/>
                    <a:pt x="2563161" y="8129"/>
                  </a:cubicBezTo>
                  <a:cubicBezTo>
                    <a:pt x="2568366" y="13334"/>
                    <a:pt x="2571290" y="20394"/>
                    <a:pt x="2571290" y="27755"/>
                  </a:cubicBezTo>
                  <a:lnTo>
                    <a:pt x="2571290" y="2292723"/>
                  </a:lnTo>
                  <a:cubicBezTo>
                    <a:pt x="2571290" y="2308052"/>
                    <a:pt x="2558863" y="2320478"/>
                    <a:pt x="2543535" y="2320478"/>
                  </a:cubicBezTo>
                  <a:lnTo>
                    <a:pt x="27755" y="2320478"/>
                  </a:lnTo>
                  <a:cubicBezTo>
                    <a:pt x="12426" y="2320478"/>
                    <a:pt x="0" y="2308052"/>
                    <a:pt x="0" y="2292723"/>
                  </a:cubicBezTo>
                  <a:lnTo>
                    <a:pt x="0" y="27755"/>
                  </a:lnTo>
                  <a:cubicBezTo>
                    <a:pt x="0" y="12426"/>
                    <a:pt x="12426" y="0"/>
                    <a:pt x="27755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62420" y="567036"/>
            <a:ext cx="5507096" cy="1763276"/>
            <a:chOff x="0" y="0"/>
            <a:chExt cx="1450429" cy="4644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50429" cy="464402"/>
            </a:xfrm>
            <a:custGeom>
              <a:avLst/>
              <a:gdLst/>
              <a:ahLst/>
              <a:cxnLst/>
              <a:rect r="r" b="b" t="t" l="l"/>
              <a:pathLst>
                <a:path h="464402" w="1450429">
                  <a:moveTo>
                    <a:pt x="49203" y="0"/>
                  </a:moveTo>
                  <a:lnTo>
                    <a:pt x="1401225" y="0"/>
                  </a:lnTo>
                  <a:cubicBezTo>
                    <a:pt x="1428400" y="0"/>
                    <a:pt x="1450429" y="22029"/>
                    <a:pt x="1450429" y="49203"/>
                  </a:cubicBezTo>
                  <a:lnTo>
                    <a:pt x="1450429" y="415198"/>
                  </a:lnTo>
                  <a:cubicBezTo>
                    <a:pt x="1450429" y="428248"/>
                    <a:pt x="1445245" y="440763"/>
                    <a:pt x="1436017" y="449990"/>
                  </a:cubicBezTo>
                  <a:cubicBezTo>
                    <a:pt x="1426790" y="459218"/>
                    <a:pt x="1414275" y="464402"/>
                    <a:pt x="1401225" y="464402"/>
                  </a:cubicBezTo>
                  <a:lnTo>
                    <a:pt x="49203" y="464402"/>
                  </a:lnTo>
                  <a:cubicBezTo>
                    <a:pt x="36154" y="464402"/>
                    <a:pt x="23639" y="459218"/>
                    <a:pt x="14411" y="449990"/>
                  </a:cubicBezTo>
                  <a:cubicBezTo>
                    <a:pt x="5184" y="440763"/>
                    <a:pt x="0" y="428248"/>
                    <a:pt x="0" y="415198"/>
                  </a:cubicBezTo>
                  <a:lnTo>
                    <a:pt x="0" y="49203"/>
                  </a:lnTo>
                  <a:cubicBezTo>
                    <a:pt x="0" y="36154"/>
                    <a:pt x="5184" y="23639"/>
                    <a:pt x="14411" y="14411"/>
                  </a:cubicBezTo>
                  <a:cubicBezTo>
                    <a:pt x="23639" y="5184"/>
                    <a:pt x="36154" y="0"/>
                    <a:pt x="49203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233835" y="998848"/>
            <a:ext cx="9051245" cy="8414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2000" indent="-421000" lvl="1">
              <a:lnSpc>
                <a:spcPts val="9749"/>
              </a:lnSpc>
              <a:buFont typeface="Arial"/>
              <a:buChar char="•"/>
            </a:pPr>
            <a:r>
              <a:rPr lang="en-US" sz="3899">
                <a:solidFill>
                  <a:srgbClr val="01012C"/>
                </a:solidFill>
                <a:latin typeface="Literata Bold"/>
              </a:rPr>
              <a:t>Objective and Importance</a:t>
            </a:r>
          </a:p>
          <a:p>
            <a:pPr marL="842000" indent="-421000" lvl="1">
              <a:lnSpc>
                <a:spcPts val="9749"/>
              </a:lnSpc>
              <a:buFont typeface="Arial"/>
              <a:buChar char="•"/>
            </a:pPr>
            <a:r>
              <a:rPr lang="en-US" sz="3899">
                <a:solidFill>
                  <a:srgbClr val="01012C"/>
                </a:solidFill>
                <a:latin typeface="Literata Bold"/>
              </a:rPr>
              <a:t>Data  Collection</a:t>
            </a:r>
          </a:p>
          <a:p>
            <a:pPr marL="842000" indent="-421000" lvl="1">
              <a:lnSpc>
                <a:spcPts val="9749"/>
              </a:lnSpc>
              <a:buFont typeface="Arial"/>
              <a:buChar char="•"/>
            </a:pPr>
            <a:r>
              <a:rPr lang="en-US" sz="3899">
                <a:solidFill>
                  <a:srgbClr val="01012C"/>
                </a:solidFill>
                <a:latin typeface="Literata Bold"/>
              </a:rPr>
              <a:t>Feature Engineering</a:t>
            </a:r>
          </a:p>
          <a:p>
            <a:pPr marL="820411" indent="-410205" lvl="1">
              <a:lnSpc>
                <a:spcPts val="9499"/>
              </a:lnSpc>
              <a:buFont typeface="Arial"/>
              <a:buChar char="•"/>
            </a:pPr>
            <a:r>
              <a:rPr lang="en-US" sz="3799">
                <a:solidFill>
                  <a:srgbClr val="01012C"/>
                </a:solidFill>
                <a:latin typeface="Literata Bold"/>
              </a:rPr>
              <a:t>Methodology and Model Selection</a:t>
            </a:r>
          </a:p>
          <a:p>
            <a:pPr marL="842000" indent="-421000" lvl="1">
              <a:lnSpc>
                <a:spcPts val="9749"/>
              </a:lnSpc>
              <a:buFont typeface="Arial"/>
              <a:buChar char="•"/>
            </a:pPr>
            <a:r>
              <a:rPr lang="en-US" sz="3899">
                <a:solidFill>
                  <a:srgbClr val="01012C"/>
                </a:solidFill>
                <a:latin typeface="Literata Bold"/>
              </a:rPr>
              <a:t>Results and Analysis</a:t>
            </a:r>
          </a:p>
          <a:p>
            <a:pPr marL="842000" indent="-421000" lvl="1">
              <a:lnSpc>
                <a:spcPts val="9749"/>
              </a:lnSpc>
              <a:buFont typeface="Arial"/>
              <a:buChar char="•"/>
            </a:pPr>
            <a:r>
              <a:rPr lang="en-US" sz="3899">
                <a:solidFill>
                  <a:srgbClr val="01012C"/>
                </a:solidFill>
                <a:latin typeface="Literata Bold"/>
              </a:rPr>
              <a:t>Conclusion</a:t>
            </a:r>
          </a:p>
          <a:p>
            <a:pPr marL="842000" indent="-421000" lvl="1">
              <a:lnSpc>
                <a:spcPts val="9749"/>
              </a:lnSpc>
              <a:buFont typeface="Arial"/>
              <a:buChar char="•"/>
            </a:pPr>
            <a:r>
              <a:rPr lang="en-US" sz="3899">
                <a:solidFill>
                  <a:srgbClr val="01012C"/>
                </a:solidFill>
                <a:latin typeface="Literata Bold"/>
              </a:rPr>
              <a:t>Q&amp;A Session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5422" y="633574"/>
            <a:ext cx="4274817" cy="1185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30"/>
              </a:lnSpc>
              <a:spcBef>
                <a:spcPct val="0"/>
              </a:spcBef>
            </a:pPr>
            <a:r>
              <a:rPr lang="en-US" sz="6950">
                <a:solidFill>
                  <a:srgbClr val="000000"/>
                </a:solidFill>
                <a:latin typeface="Literata Bold"/>
              </a:rPr>
              <a:t>Overview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CC1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52650" y="1929549"/>
            <a:ext cx="16782700" cy="6738847"/>
            <a:chOff x="0" y="0"/>
            <a:chExt cx="4420135" cy="1774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0135" cy="1774840"/>
            </a:xfrm>
            <a:custGeom>
              <a:avLst/>
              <a:gdLst/>
              <a:ahLst/>
              <a:cxnLst/>
              <a:rect r="r" b="b" t="t" l="l"/>
              <a:pathLst>
                <a:path h="1774840" w="4420135">
                  <a:moveTo>
                    <a:pt x="16146" y="0"/>
                  </a:moveTo>
                  <a:lnTo>
                    <a:pt x="4403989" y="0"/>
                  </a:lnTo>
                  <a:cubicBezTo>
                    <a:pt x="4408271" y="0"/>
                    <a:pt x="4412378" y="1701"/>
                    <a:pt x="4415406" y="4729"/>
                  </a:cubicBezTo>
                  <a:cubicBezTo>
                    <a:pt x="4418434" y="7757"/>
                    <a:pt x="4420135" y="11864"/>
                    <a:pt x="4420135" y="16146"/>
                  </a:cubicBezTo>
                  <a:lnTo>
                    <a:pt x="4420135" y="1758695"/>
                  </a:lnTo>
                  <a:cubicBezTo>
                    <a:pt x="4420135" y="1767612"/>
                    <a:pt x="4412906" y="1774840"/>
                    <a:pt x="4403989" y="1774840"/>
                  </a:cubicBezTo>
                  <a:lnTo>
                    <a:pt x="16146" y="1774840"/>
                  </a:lnTo>
                  <a:cubicBezTo>
                    <a:pt x="11864" y="1774840"/>
                    <a:pt x="7757" y="1773139"/>
                    <a:pt x="4729" y="1770111"/>
                  </a:cubicBezTo>
                  <a:cubicBezTo>
                    <a:pt x="1701" y="1767083"/>
                    <a:pt x="0" y="1762977"/>
                    <a:pt x="0" y="1758695"/>
                  </a:cubicBezTo>
                  <a:lnTo>
                    <a:pt x="0" y="16146"/>
                  </a:lnTo>
                  <a:cubicBezTo>
                    <a:pt x="0" y="7229"/>
                    <a:pt x="7229" y="0"/>
                    <a:pt x="16146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F6F4E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16145" y="-9246398"/>
            <a:ext cx="11760654" cy="1176065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817237" y="5298972"/>
            <a:ext cx="11846190" cy="9719582"/>
            <a:chOff x="0" y="0"/>
            <a:chExt cx="990638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90732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3" y="182659"/>
                    <a:pt x="809173" y="406400"/>
                  </a:cubicBezTo>
                  <a:cubicBezTo>
                    <a:pt x="809173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065071" y="3354091"/>
            <a:ext cx="11696700" cy="1616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1012C"/>
                </a:solidFill>
                <a:latin typeface="Open Sauce Bold"/>
              </a:rPr>
              <a:t>Build a machine learning model to predict if an applicant is eligible to get a credit card or not. 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441212" y="2263325"/>
            <a:ext cx="7219865" cy="969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80"/>
              </a:lnSpc>
              <a:spcBef>
                <a:spcPct val="0"/>
              </a:spcBef>
            </a:pPr>
            <a:r>
              <a:rPr lang="en-US" sz="5700">
                <a:solidFill>
                  <a:srgbClr val="01012C"/>
                </a:solidFill>
                <a:latin typeface="Literata Bold"/>
              </a:rPr>
              <a:t>Objective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06218" y="4817325"/>
            <a:ext cx="3851300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1012C"/>
                </a:solidFill>
                <a:latin typeface="Literata Bold"/>
              </a:rPr>
              <a:t>Importance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19693" y="5771095"/>
            <a:ext cx="11042359" cy="2335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694" indent="-323847" lvl="1">
              <a:lnSpc>
                <a:spcPts val="4709"/>
              </a:lnSpc>
              <a:buFont typeface="Arial"/>
              <a:buChar char="•"/>
            </a:pPr>
            <a:r>
              <a:rPr lang="en-US" sz="2999">
                <a:solidFill>
                  <a:srgbClr val="01012C"/>
                </a:solidFill>
                <a:latin typeface="Open Sauce Bold"/>
              </a:rPr>
              <a:t>provides accuracy </a:t>
            </a:r>
          </a:p>
          <a:p>
            <a:pPr marL="647694" indent="-323847" lvl="1">
              <a:lnSpc>
                <a:spcPts val="4709"/>
              </a:lnSpc>
              <a:buFont typeface="Arial"/>
              <a:buChar char="•"/>
            </a:pPr>
            <a:r>
              <a:rPr lang="en-US" sz="2999">
                <a:solidFill>
                  <a:srgbClr val="01012C"/>
                </a:solidFill>
                <a:latin typeface="Open Sauce Bold"/>
              </a:rPr>
              <a:t>reduces risk</a:t>
            </a:r>
          </a:p>
          <a:p>
            <a:pPr marL="647694" indent="-323847" lvl="1">
              <a:lnSpc>
                <a:spcPts val="4709"/>
              </a:lnSpc>
              <a:buFont typeface="Arial"/>
              <a:buChar char="•"/>
            </a:pPr>
            <a:r>
              <a:rPr lang="en-US" sz="2999">
                <a:solidFill>
                  <a:srgbClr val="01012C"/>
                </a:solidFill>
                <a:latin typeface="Open Sauce Bold"/>
              </a:rPr>
              <a:t>helps provide personalized credit offers</a:t>
            </a:r>
          </a:p>
          <a:p>
            <a:pPr marL="647694" indent="-323847" lvl="1">
              <a:lnSpc>
                <a:spcPts val="4709"/>
              </a:lnSpc>
              <a:buFont typeface="Arial"/>
              <a:buChar char="•"/>
            </a:pPr>
            <a:r>
              <a:rPr lang="en-US" sz="2999">
                <a:solidFill>
                  <a:srgbClr val="01012C"/>
                </a:solidFill>
                <a:latin typeface="Open Sauce Bold"/>
              </a:rPr>
              <a:t>improves operational efficiency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6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22614" y="5143500"/>
            <a:ext cx="11760654" cy="1176065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DBE1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386207" y="-5583390"/>
            <a:ext cx="11760654" cy="1176065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DBE1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54752" y="1969315"/>
            <a:ext cx="9549652" cy="6467629"/>
            <a:chOff x="0" y="0"/>
            <a:chExt cx="2515135" cy="170340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15135" cy="1703408"/>
            </a:xfrm>
            <a:custGeom>
              <a:avLst/>
              <a:gdLst/>
              <a:ahLst/>
              <a:cxnLst/>
              <a:rect r="r" b="b" t="t" l="l"/>
              <a:pathLst>
                <a:path h="1703408" w="2515135">
                  <a:moveTo>
                    <a:pt x="28375" y="0"/>
                  </a:moveTo>
                  <a:lnTo>
                    <a:pt x="2486760" y="0"/>
                  </a:lnTo>
                  <a:cubicBezTo>
                    <a:pt x="2502431" y="0"/>
                    <a:pt x="2515135" y="12704"/>
                    <a:pt x="2515135" y="28375"/>
                  </a:cubicBezTo>
                  <a:lnTo>
                    <a:pt x="2515135" y="1675034"/>
                  </a:lnTo>
                  <a:cubicBezTo>
                    <a:pt x="2515135" y="1690705"/>
                    <a:pt x="2502431" y="1703408"/>
                    <a:pt x="2486760" y="1703408"/>
                  </a:cubicBezTo>
                  <a:lnTo>
                    <a:pt x="28375" y="1703408"/>
                  </a:lnTo>
                  <a:cubicBezTo>
                    <a:pt x="12704" y="1703408"/>
                    <a:pt x="0" y="1690705"/>
                    <a:pt x="0" y="1675034"/>
                  </a:cubicBezTo>
                  <a:lnTo>
                    <a:pt x="0" y="28375"/>
                  </a:lnTo>
                  <a:cubicBezTo>
                    <a:pt x="0" y="12704"/>
                    <a:pt x="12704" y="0"/>
                    <a:pt x="28375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0" y="3759654"/>
            <a:ext cx="4201238" cy="6527346"/>
          </a:xfrm>
          <a:custGeom>
            <a:avLst/>
            <a:gdLst/>
            <a:ahLst/>
            <a:cxnLst/>
            <a:rect r="r" b="b" t="t" l="l"/>
            <a:pathLst>
              <a:path h="6527346" w="4201238">
                <a:moveTo>
                  <a:pt x="0" y="0"/>
                </a:moveTo>
                <a:lnTo>
                  <a:pt x="4201238" y="0"/>
                </a:lnTo>
                <a:lnTo>
                  <a:pt x="4201238" y="6527346"/>
                </a:lnTo>
                <a:lnTo>
                  <a:pt x="0" y="65273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572820" y="1448120"/>
            <a:ext cx="8855340" cy="7627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latin typeface="Literata Bold"/>
              </a:rPr>
              <a:t>Source :</a:t>
            </a: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BA595"/>
                </a:solidFill>
                <a:latin typeface="Literata Bold"/>
              </a:rPr>
              <a:t>https://www.kaggle.com/datasets </a:t>
            </a:r>
          </a:p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1012C"/>
                </a:solidFill>
                <a:latin typeface="Literata Bold"/>
              </a:rPr>
              <a:t>Data Used: </a:t>
            </a: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BA595"/>
                </a:solidFill>
                <a:latin typeface="Literata Bold"/>
              </a:rPr>
              <a:t>Used two datasets, </a:t>
            </a: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ea typeface="Literata Bold"/>
              </a:rPr>
              <a:t>❖ </a:t>
            </a:r>
            <a:r>
              <a:rPr lang="en-US" sz="2463">
                <a:solidFill>
                  <a:srgbClr val="0BA595"/>
                </a:solidFill>
                <a:latin typeface="Literata Bold"/>
              </a:rPr>
              <a:t>Credit record </a:t>
            </a: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ea typeface="Literata Bold"/>
              </a:rPr>
              <a:t>❖ </a:t>
            </a:r>
            <a:r>
              <a:rPr lang="en-US" sz="2463">
                <a:solidFill>
                  <a:srgbClr val="0BA595"/>
                </a:solidFill>
                <a:latin typeface="Literata Bold"/>
              </a:rPr>
              <a:t>Application record of the users </a:t>
            </a:r>
          </a:p>
          <a:p>
            <a:pPr algn="just">
              <a:lnSpc>
                <a:spcPts val="4403"/>
              </a:lnSpc>
            </a:pPr>
          </a:p>
          <a:p>
            <a:pPr algn="just">
              <a:lnSpc>
                <a:spcPts val="4011"/>
              </a:lnSpc>
            </a:pPr>
            <a:r>
              <a:rPr lang="en-US" sz="2292">
                <a:solidFill>
                  <a:srgbClr val="01012C"/>
                </a:solidFill>
                <a:latin typeface="Literata Bold"/>
              </a:rPr>
              <a:t>We used the personal information and data submitted by credit card applicants to predict the probability of future defaults and credit card borrowings.</a:t>
            </a:r>
          </a:p>
          <a:p>
            <a:pPr algn="just">
              <a:lnSpc>
                <a:spcPts val="4991"/>
              </a:lnSpc>
            </a:pPr>
          </a:p>
          <a:p>
            <a:pPr algn="just">
              <a:lnSpc>
                <a:spcPts val="4991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2957713" y="629990"/>
            <a:ext cx="4853690" cy="1124590"/>
            <a:chOff x="0" y="0"/>
            <a:chExt cx="1278338" cy="29618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78338" cy="296188"/>
            </a:xfrm>
            <a:custGeom>
              <a:avLst/>
              <a:gdLst/>
              <a:ahLst/>
              <a:cxnLst/>
              <a:rect r="r" b="b" t="t" l="l"/>
              <a:pathLst>
                <a:path h="296188" w="1278338">
                  <a:moveTo>
                    <a:pt x="55827" y="0"/>
                  </a:moveTo>
                  <a:lnTo>
                    <a:pt x="1222511" y="0"/>
                  </a:lnTo>
                  <a:cubicBezTo>
                    <a:pt x="1253343" y="0"/>
                    <a:pt x="1278338" y="24995"/>
                    <a:pt x="1278338" y="55827"/>
                  </a:cubicBezTo>
                  <a:lnTo>
                    <a:pt x="1278338" y="240361"/>
                  </a:lnTo>
                  <a:cubicBezTo>
                    <a:pt x="1278338" y="271194"/>
                    <a:pt x="1253343" y="296188"/>
                    <a:pt x="1222511" y="296188"/>
                  </a:cubicBezTo>
                  <a:lnTo>
                    <a:pt x="55827" y="296188"/>
                  </a:lnTo>
                  <a:cubicBezTo>
                    <a:pt x="24995" y="296188"/>
                    <a:pt x="0" y="271194"/>
                    <a:pt x="0" y="240361"/>
                  </a:cubicBezTo>
                  <a:lnTo>
                    <a:pt x="0" y="55827"/>
                  </a:lnTo>
                  <a:cubicBezTo>
                    <a:pt x="0" y="24995"/>
                    <a:pt x="24995" y="0"/>
                    <a:pt x="55827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739"/>
                </a:lnSpc>
                <a:spcBef>
                  <a:spcPct val="0"/>
                </a:spcBef>
              </a:pPr>
              <a:r>
                <a:rPr lang="en-US" sz="4099">
                  <a:solidFill>
                    <a:srgbClr val="01012C"/>
                  </a:solidFill>
                  <a:latin typeface="Literata Bold"/>
                </a:rPr>
                <a:t>Data Collection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6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422353" y="5143500"/>
            <a:ext cx="12987543" cy="11760654"/>
            <a:chOff x="0" y="0"/>
            <a:chExt cx="89759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44210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6" y="0"/>
                  </a:moveTo>
                  <a:cubicBezTo>
                    <a:pt x="628325" y="1001"/>
                    <a:pt x="809173" y="182659"/>
                    <a:pt x="809173" y="406400"/>
                  </a:cubicBezTo>
                  <a:cubicBezTo>
                    <a:pt x="809173" y="630141"/>
                    <a:pt x="628325" y="811799"/>
                    <a:pt x="404586" y="812800"/>
                  </a:cubicBezTo>
                  <a:cubicBezTo>
                    <a:pt x="180847" y="811799"/>
                    <a:pt x="0" y="630141"/>
                    <a:pt x="0" y="406400"/>
                  </a:cubicBezTo>
                  <a:cubicBezTo>
                    <a:pt x="0" y="182659"/>
                    <a:pt x="180847" y="1001"/>
                    <a:pt x="404586" y="0"/>
                  </a:cubicBezTo>
                  <a:close/>
                </a:path>
              </a:pathLst>
            </a:custGeom>
            <a:solidFill>
              <a:srgbClr val="FDBE1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-5413922"/>
            <a:ext cx="12987543" cy="11760654"/>
            <a:chOff x="0" y="0"/>
            <a:chExt cx="897593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4210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6" y="0"/>
                  </a:moveTo>
                  <a:cubicBezTo>
                    <a:pt x="628325" y="1001"/>
                    <a:pt x="809173" y="182659"/>
                    <a:pt x="809173" y="406400"/>
                  </a:cubicBezTo>
                  <a:cubicBezTo>
                    <a:pt x="809173" y="630141"/>
                    <a:pt x="628325" y="811799"/>
                    <a:pt x="404586" y="812800"/>
                  </a:cubicBezTo>
                  <a:cubicBezTo>
                    <a:pt x="180847" y="811799"/>
                    <a:pt x="0" y="630141"/>
                    <a:pt x="0" y="406400"/>
                  </a:cubicBezTo>
                  <a:cubicBezTo>
                    <a:pt x="0" y="182659"/>
                    <a:pt x="180847" y="1001"/>
                    <a:pt x="404586" y="0"/>
                  </a:cubicBezTo>
                  <a:close/>
                </a:path>
              </a:pathLst>
            </a:custGeom>
            <a:solidFill>
              <a:srgbClr val="FDBE1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441026" y="1785282"/>
            <a:ext cx="5889432" cy="5690599"/>
            <a:chOff x="0" y="0"/>
            <a:chExt cx="1551126" cy="149875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51126" cy="1498759"/>
            </a:xfrm>
            <a:custGeom>
              <a:avLst/>
              <a:gdLst/>
              <a:ahLst/>
              <a:cxnLst/>
              <a:rect r="r" b="b" t="t" l="l"/>
              <a:pathLst>
                <a:path h="1498759" w="1551126">
                  <a:moveTo>
                    <a:pt x="46009" y="0"/>
                  </a:moveTo>
                  <a:lnTo>
                    <a:pt x="1505117" y="0"/>
                  </a:lnTo>
                  <a:cubicBezTo>
                    <a:pt x="1530527" y="0"/>
                    <a:pt x="1551126" y="20599"/>
                    <a:pt x="1551126" y="46009"/>
                  </a:cubicBezTo>
                  <a:lnTo>
                    <a:pt x="1551126" y="1452750"/>
                  </a:lnTo>
                  <a:cubicBezTo>
                    <a:pt x="1551126" y="1478160"/>
                    <a:pt x="1530527" y="1498759"/>
                    <a:pt x="1505117" y="1498759"/>
                  </a:cubicBezTo>
                  <a:lnTo>
                    <a:pt x="46009" y="1498759"/>
                  </a:lnTo>
                  <a:cubicBezTo>
                    <a:pt x="20599" y="1498759"/>
                    <a:pt x="0" y="1478160"/>
                    <a:pt x="0" y="1452750"/>
                  </a:cubicBezTo>
                  <a:lnTo>
                    <a:pt x="0" y="46009"/>
                  </a:lnTo>
                  <a:cubicBezTo>
                    <a:pt x="0" y="20599"/>
                    <a:pt x="20599" y="0"/>
                    <a:pt x="46009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0" y="3759654"/>
            <a:ext cx="4201238" cy="6527346"/>
          </a:xfrm>
          <a:custGeom>
            <a:avLst/>
            <a:gdLst/>
            <a:ahLst/>
            <a:cxnLst/>
            <a:rect r="r" b="b" t="t" l="l"/>
            <a:pathLst>
              <a:path h="6527346" w="4201238">
                <a:moveTo>
                  <a:pt x="0" y="0"/>
                </a:moveTo>
                <a:lnTo>
                  <a:pt x="4201238" y="0"/>
                </a:lnTo>
                <a:lnTo>
                  <a:pt x="4201238" y="6527346"/>
                </a:lnTo>
                <a:lnTo>
                  <a:pt x="0" y="65273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818198" y="1895782"/>
            <a:ext cx="8855340" cy="87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ea typeface="Literata Bold"/>
              </a:rPr>
              <a:t>❖ Credit record :</a:t>
            </a: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latin typeface="Literata Bold"/>
              </a:rPr>
              <a:t> 438557 rows × 18 columns </a:t>
            </a:r>
          </a:p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ea typeface="Literata Bold"/>
              </a:rPr>
              <a:t>❖ Application record of the users :</a:t>
            </a: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latin typeface="Literata Bold"/>
              </a:rPr>
              <a:t> 1.1048575 rows × 3 columns </a:t>
            </a:r>
          </a:p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latin typeface="Literata Bold"/>
              </a:rPr>
              <a:t>Final</a:t>
            </a:r>
            <a:r>
              <a:rPr lang="en-US" sz="2463">
                <a:solidFill>
                  <a:srgbClr val="000000"/>
                </a:solidFill>
                <a:latin typeface="Literata Bold"/>
              </a:rPr>
              <a:t> DataFrame:</a:t>
            </a: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ea typeface="Literata Bold"/>
              </a:rPr>
              <a:t>❖ credit_approval_df </a:t>
            </a:r>
          </a:p>
          <a:p>
            <a:pPr algn="just">
              <a:lnSpc>
                <a:spcPts val="4311"/>
              </a:lnSpc>
            </a:pPr>
            <a:r>
              <a:rPr lang="en-US" sz="2463">
                <a:solidFill>
                  <a:srgbClr val="000000"/>
                </a:solidFill>
                <a:latin typeface="Literata Bold"/>
              </a:rPr>
              <a:t> 9516 rows × 18 columns</a:t>
            </a:r>
          </a:p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311"/>
              </a:lnSpc>
            </a:pPr>
          </a:p>
          <a:p>
            <a:pPr algn="just">
              <a:lnSpc>
                <a:spcPts val="4991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3984349" y="466405"/>
            <a:ext cx="4853690" cy="1124590"/>
            <a:chOff x="0" y="0"/>
            <a:chExt cx="1278338" cy="29618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78338" cy="296188"/>
            </a:xfrm>
            <a:custGeom>
              <a:avLst/>
              <a:gdLst/>
              <a:ahLst/>
              <a:cxnLst/>
              <a:rect r="r" b="b" t="t" l="l"/>
              <a:pathLst>
                <a:path h="296188" w="1278338">
                  <a:moveTo>
                    <a:pt x="55827" y="0"/>
                  </a:moveTo>
                  <a:lnTo>
                    <a:pt x="1222511" y="0"/>
                  </a:lnTo>
                  <a:cubicBezTo>
                    <a:pt x="1253343" y="0"/>
                    <a:pt x="1278338" y="24995"/>
                    <a:pt x="1278338" y="55827"/>
                  </a:cubicBezTo>
                  <a:lnTo>
                    <a:pt x="1278338" y="240361"/>
                  </a:lnTo>
                  <a:cubicBezTo>
                    <a:pt x="1278338" y="271194"/>
                    <a:pt x="1253343" y="296188"/>
                    <a:pt x="1222511" y="296188"/>
                  </a:cubicBezTo>
                  <a:lnTo>
                    <a:pt x="55827" y="296188"/>
                  </a:lnTo>
                  <a:cubicBezTo>
                    <a:pt x="24995" y="296188"/>
                    <a:pt x="0" y="271194"/>
                    <a:pt x="0" y="240361"/>
                  </a:cubicBezTo>
                  <a:lnTo>
                    <a:pt x="0" y="55827"/>
                  </a:lnTo>
                  <a:cubicBezTo>
                    <a:pt x="0" y="24995"/>
                    <a:pt x="24995" y="0"/>
                    <a:pt x="55827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739"/>
                </a:lnSpc>
                <a:spcBef>
                  <a:spcPct val="0"/>
                </a:spcBef>
              </a:pPr>
              <a:r>
                <a:rPr lang="en-US" sz="4099">
                  <a:solidFill>
                    <a:srgbClr val="01012C"/>
                  </a:solidFill>
                  <a:latin typeface="Literata Bold"/>
                </a:rPr>
                <a:t>Data Collection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6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04801" y="6885506"/>
            <a:ext cx="12054947" cy="10562231"/>
            <a:chOff x="0" y="0"/>
            <a:chExt cx="92767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59248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3" y="182659"/>
                    <a:pt x="809173" y="406400"/>
                  </a:cubicBezTo>
                  <a:cubicBezTo>
                    <a:pt x="809173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DBE1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556157" y="-7944982"/>
            <a:ext cx="11760654" cy="1176065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DBE1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029618" y="1621985"/>
            <a:ext cx="7706311" cy="7636315"/>
            <a:chOff x="0" y="0"/>
            <a:chExt cx="2163354" cy="21437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63354" cy="2143705"/>
            </a:xfrm>
            <a:custGeom>
              <a:avLst/>
              <a:gdLst/>
              <a:ahLst/>
              <a:cxnLst/>
              <a:rect r="r" b="b" t="t" l="l"/>
              <a:pathLst>
                <a:path h="2143705" w="2163354">
                  <a:moveTo>
                    <a:pt x="35162" y="0"/>
                  </a:moveTo>
                  <a:lnTo>
                    <a:pt x="2128192" y="0"/>
                  </a:lnTo>
                  <a:cubicBezTo>
                    <a:pt x="2147612" y="0"/>
                    <a:pt x="2163354" y="15742"/>
                    <a:pt x="2163354" y="35162"/>
                  </a:cubicBezTo>
                  <a:lnTo>
                    <a:pt x="2163354" y="2108543"/>
                  </a:lnTo>
                  <a:cubicBezTo>
                    <a:pt x="2163354" y="2117868"/>
                    <a:pt x="2159650" y="2126812"/>
                    <a:pt x="2153056" y="2133406"/>
                  </a:cubicBezTo>
                  <a:cubicBezTo>
                    <a:pt x="2146461" y="2140000"/>
                    <a:pt x="2137518" y="2143705"/>
                    <a:pt x="2128192" y="2143705"/>
                  </a:cubicBezTo>
                  <a:lnTo>
                    <a:pt x="35162" y="2143705"/>
                  </a:lnTo>
                  <a:cubicBezTo>
                    <a:pt x="15742" y="2143705"/>
                    <a:pt x="0" y="2127962"/>
                    <a:pt x="0" y="2108543"/>
                  </a:cubicBezTo>
                  <a:lnTo>
                    <a:pt x="0" y="35162"/>
                  </a:lnTo>
                  <a:cubicBezTo>
                    <a:pt x="0" y="15742"/>
                    <a:pt x="15742" y="0"/>
                    <a:pt x="35162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30026" y="1621985"/>
            <a:ext cx="4616908" cy="7636315"/>
            <a:chOff x="0" y="0"/>
            <a:chExt cx="1296082" cy="214370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96082" cy="2143705"/>
            </a:xfrm>
            <a:custGeom>
              <a:avLst/>
              <a:gdLst/>
              <a:ahLst/>
              <a:cxnLst/>
              <a:rect r="r" b="b" t="t" l="l"/>
              <a:pathLst>
                <a:path h="2143705" w="1296082">
                  <a:moveTo>
                    <a:pt x="58690" y="0"/>
                  </a:moveTo>
                  <a:lnTo>
                    <a:pt x="1237391" y="0"/>
                  </a:lnTo>
                  <a:cubicBezTo>
                    <a:pt x="1252957" y="0"/>
                    <a:pt x="1267885" y="6183"/>
                    <a:pt x="1278892" y="17190"/>
                  </a:cubicBezTo>
                  <a:cubicBezTo>
                    <a:pt x="1289898" y="28197"/>
                    <a:pt x="1296082" y="43125"/>
                    <a:pt x="1296082" y="58690"/>
                  </a:cubicBezTo>
                  <a:lnTo>
                    <a:pt x="1296082" y="2085014"/>
                  </a:lnTo>
                  <a:cubicBezTo>
                    <a:pt x="1296082" y="2100580"/>
                    <a:pt x="1289898" y="2115508"/>
                    <a:pt x="1278892" y="2126515"/>
                  </a:cubicBezTo>
                  <a:cubicBezTo>
                    <a:pt x="1267885" y="2137521"/>
                    <a:pt x="1252957" y="2143705"/>
                    <a:pt x="1237391" y="2143705"/>
                  </a:cubicBezTo>
                  <a:lnTo>
                    <a:pt x="58690" y="2143705"/>
                  </a:lnTo>
                  <a:cubicBezTo>
                    <a:pt x="43125" y="2143705"/>
                    <a:pt x="28197" y="2137521"/>
                    <a:pt x="17190" y="2126515"/>
                  </a:cubicBezTo>
                  <a:cubicBezTo>
                    <a:pt x="6183" y="2115508"/>
                    <a:pt x="0" y="2100580"/>
                    <a:pt x="0" y="2085014"/>
                  </a:cubicBezTo>
                  <a:lnTo>
                    <a:pt x="0" y="58690"/>
                  </a:lnTo>
                  <a:cubicBezTo>
                    <a:pt x="0" y="43125"/>
                    <a:pt x="6183" y="28197"/>
                    <a:pt x="17190" y="17190"/>
                  </a:cubicBezTo>
                  <a:cubicBezTo>
                    <a:pt x="28197" y="6183"/>
                    <a:pt x="43125" y="0"/>
                    <a:pt x="58690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20377" y="6182580"/>
            <a:ext cx="4074618" cy="1214917"/>
            <a:chOff x="0" y="0"/>
            <a:chExt cx="1143847" cy="34105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43847" cy="341058"/>
            </a:xfrm>
            <a:custGeom>
              <a:avLst/>
              <a:gdLst/>
              <a:ahLst/>
              <a:cxnLst/>
              <a:rect r="r" b="b" t="t" l="l"/>
              <a:pathLst>
                <a:path h="341058" w="1143847">
                  <a:moveTo>
                    <a:pt x="170529" y="0"/>
                  </a:moveTo>
                  <a:lnTo>
                    <a:pt x="973318" y="0"/>
                  </a:lnTo>
                  <a:cubicBezTo>
                    <a:pt x="1018545" y="0"/>
                    <a:pt x="1061920" y="17966"/>
                    <a:pt x="1093900" y="49947"/>
                  </a:cubicBezTo>
                  <a:cubicBezTo>
                    <a:pt x="1125881" y="81927"/>
                    <a:pt x="1143847" y="125302"/>
                    <a:pt x="1143847" y="170529"/>
                  </a:cubicBezTo>
                  <a:lnTo>
                    <a:pt x="1143847" y="170529"/>
                  </a:lnTo>
                  <a:cubicBezTo>
                    <a:pt x="1143847" y="215756"/>
                    <a:pt x="1125881" y="259131"/>
                    <a:pt x="1093900" y="291111"/>
                  </a:cubicBezTo>
                  <a:cubicBezTo>
                    <a:pt x="1061920" y="323091"/>
                    <a:pt x="1018545" y="341058"/>
                    <a:pt x="973318" y="341058"/>
                  </a:cubicBezTo>
                  <a:lnTo>
                    <a:pt x="170529" y="341058"/>
                  </a:lnTo>
                  <a:cubicBezTo>
                    <a:pt x="125302" y="341058"/>
                    <a:pt x="81927" y="323091"/>
                    <a:pt x="49947" y="291111"/>
                  </a:cubicBezTo>
                  <a:cubicBezTo>
                    <a:pt x="17966" y="259131"/>
                    <a:pt x="0" y="215756"/>
                    <a:pt x="0" y="170529"/>
                  </a:cubicBezTo>
                  <a:lnTo>
                    <a:pt x="0" y="170529"/>
                  </a:lnTo>
                  <a:cubicBezTo>
                    <a:pt x="0" y="125302"/>
                    <a:pt x="17966" y="81927"/>
                    <a:pt x="49947" y="49947"/>
                  </a:cubicBezTo>
                  <a:cubicBezTo>
                    <a:pt x="81927" y="17966"/>
                    <a:pt x="125302" y="0"/>
                    <a:pt x="170529" y="0"/>
                  </a:cubicBezTo>
                  <a:close/>
                </a:path>
              </a:pathLst>
            </a:custGeom>
            <a:solidFill>
              <a:srgbClr val="FDBE11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916904" y="1621985"/>
            <a:ext cx="5069844" cy="7636315"/>
            <a:chOff x="0" y="0"/>
            <a:chExt cx="1423232" cy="214370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23232" cy="2143705"/>
            </a:xfrm>
            <a:custGeom>
              <a:avLst/>
              <a:gdLst/>
              <a:ahLst/>
              <a:cxnLst/>
              <a:rect r="r" b="b" t="t" l="l"/>
              <a:pathLst>
                <a:path h="2143705" w="1423232">
                  <a:moveTo>
                    <a:pt x="53447" y="0"/>
                  </a:moveTo>
                  <a:lnTo>
                    <a:pt x="1369785" y="0"/>
                  </a:lnTo>
                  <a:cubicBezTo>
                    <a:pt x="1399303" y="0"/>
                    <a:pt x="1423232" y="23929"/>
                    <a:pt x="1423232" y="53447"/>
                  </a:cubicBezTo>
                  <a:lnTo>
                    <a:pt x="1423232" y="2090258"/>
                  </a:lnTo>
                  <a:cubicBezTo>
                    <a:pt x="1423232" y="2119776"/>
                    <a:pt x="1399303" y="2143705"/>
                    <a:pt x="1369785" y="2143705"/>
                  </a:cubicBezTo>
                  <a:lnTo>
                    <a:pt x="53447" y="2143705"/>
                  </a:lnTo>
                  <a:cubicBezTo>
                    <a:pt x="23929" y="2143705"/>
                    <a:pt x="0" y="2119776"/>
                    <a:pt x="0" y="2090258"/>
                  </a:cubicBezTo>
                  <a:lnTo>
                    <a:pt x="0" y="53447"/>
                  </a:lnTo>
                  <a:cubicBezTo>
                    <a:pt x="0" y="23929"/>
                    <a:pt x="23929" y="0"/>
                    <a:pt x="53447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699705" y="6854106"/>
            <a:ext cx="4390513" cy="652720"/>
            <a:chOff x="0" y="0"/>
            <a:chExt cx="1232527" cy="18323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32527" cy="183235"/>
            </a:xfrm>
            <a:custGeom>
              <a:avLst/>
              <a:gdLst/>
              <a:ahLst/>
              <a:cxnLst/>
              <a:rect r="r" b="b" t="t" l="l"/>
              <a:pathLst>
                <a:path h="183235" w="1232527">
                  <a:moveTo>
                    <a:pt x="91617" y="0"/>
                  </a:moveTo>
                  <a:lnTo>
                    <a:pt x="1140909" y="0"/>
                  </a:lnTo>
                  <a:cubicBezTo>
                    <a:pt x="1191508" y="0"/>
                    <a:pt x="1232527" y="41019"/>
                    <a:pt x="1232527" y="91617"/>
                  </a:cubicBezTo>
                  <a:lnTo>
                    <a:pt x="1232527" y="91617"/>
                  </a:lnTo>
                  <a:cubicBezTo>
                    <a:pt x="1232527" y="115916"/>
                    <a:pt x="1222874" y="139219"/>
                    <a:pt x="1205693" y="156401"/>
                  </a:cubicBezTo>
                  <a:cubicBezTo>
                    <a:pt x="1188511" y="173582"/>
                    <a:pt x="1165208" y="183235"/>
                    <a:pt x="1140909" y="183235"/>
                  </a:cubicBezTo>
                  <a:lnTo>
                    <a:pt x="91617" y="183235"/>
                  </a:lnTo>
                  <a:cubicBezTo>
                    <a:pt x="67319" y="183235"/>
                    <a:pt x="44016" y="173582"/>
                    <a:pt x="26834" y="156401"/>
                  </a:cubicBezTo>
                  <a:cubicBezTo>
                    <a:pt x="9653" y="139219"/>
                    <a:pt x="0" y="115916"/>
                    <a:pt x="0" y="91617"/>
                  </a:cubicBezTo>
                  <a:lnTo>
                    <a:pt x="0" y="91617"/>
                  </a:lnTo>
                  <a:cubicBezTo>
                    <a:pt x="0" y="67319"/>
                    <a:pt x="9653" y="44016"/>
                    <a:pt x="26834" y="26834"/>
                  </a:cubicBezTo>
                  <a:cubicBezTo>
                    <a:pt x="44016" y="9653"/>
                    <a:pt x="67319" y="0"/>
                    <a:pt x="91617" y="0"/>
                  </a:cubicBezTo>
                  <a:close/>
                </a:path>
              </a:pathLst>
            </a:custGeom>
            <a:solidFill>
              <a:srgbClr val="FDBE11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640804" y="5512956"/>
            <a:ext cx="3774034" cy="1509634"/>
            <a:chOff x="0" y="0"/>
            <a:chExt cx="1059466" cy="42379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59466" cy="423792"/>
            </a:xfrm>
            <a:custGeom>
              <a:avLst/>
              <a:gdLst/>
              <a:ahLst/>
              <a:cxnLst/>
              <a:rect r="r" b="b" t="t" l="l"/>
              <a:pathLst>
                <a:path h="423792" w="1059466">
                  <a:moveTo>
                    <a:pt x="205136" y="0"/>
                  </a:moveTo>
                  <a:lnTo>
                    <a:pt x="854329" y="0"/>
                  </a:lnTo>
                  <a:cubicBezTo>
                    <a:pt x="967623" y="0"/>
                    <a:pt x="1059466" y="91843"/>
                    <a:pt x="1059466" y="205136"/>
                  </a:cubicBezTo>
                  <a:lnTo>
                    <a:pt x="1059466" y="218655"/>
                  </a:lnTo>
                  <a:cubicBezTo>
                    <a:pt x="1059466" y="273061"/>
                    <a:pt x="1037853" y="325238"/>
                    <a:pt x="999383" y="363709"/>
                  </a:cubicBezTo>
                  <a:cubicBezTo>
                    <a:pt x="960912" y="402179"/>
                    <a:pt x="908735" y="423792"/>
                    <a:pt x="854329" y="423792"/>
                  </a:cubicBezTo>
                  <a:lnTo>
                    <a:pt x="205136" y="423792"/>
                  </a:lnTo>
                  <a:cubicBezTo>
                    <a:pt x="91843" y="423792"/>
                    <a:pt x="0" y="331949"/>
                    <a:pt x="0" y="218655"/>
                  </a:cubicBezTo>
                  <a:lnTo>
                    <a:pt x="0" y="205136"/>
                  </a:lnTo>
                  <a:cubicBezTo>
                    <a:pt x="0" y="91843"/>
                    <a:pt x="91843" y="0"/>
                    <a:pt x="205136" y="0"/>
                  </a:cubicBezTo>
                  <a:close/>
                </a:path>
              </a:pathLst>
            </a:custGeom>
            <a:solidFill>
              <a:srgbClr val="FDBE11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5275973" y="3166753"/>
            <a:ext cx="7216880" cy="2969614"/>
          </a:xfrm>
          <a:custGeom>
            <a:avLst/>
            <a:gdLst/>
            <a:ahLst/>
            <a:cxnLst/>
            <a:rect r="r" b="b" t="t" l="l"/>
            <a:pathLst>
              <a:path h="2969614" w="7216880">
                <a:moveTo>
                  <a:pt x="0" y="0"/>
                </a:moveTo>
                <a:lnTo>
                  <a:pt x="7216880" y="0"/>
                </a:lnTo>
                <a:lnTo>
                  <a:pt x="7216880" y="2969614"/>
                </a:lnTo>
                <a:lnTo>
                  <a:pt x="0" y="29696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13" t="-1172" r="-161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3997646" y="2361492"/>
            <a:ext cx="2908359" cy="2908359"/>
          </a:xfrm>
          <a:custGeom>
            <a:avLst/>
            <a:gdLst/>
            <a:ahLst/>
            <a:cxnLst/>
            <a:rect r="r" b="b" t="t" l="l"/>
            <a:pathLst>
              <a:path h="2908359" w="2908359">
                <a:moveTo>
                  <a:pt x="0" y="0"/>
                </a:moveTo>
                <a:lnTo>
                  <a:pt x="2908359" y="0"/>
                </a:lnTo>
                <a:lnTo>
                  <a:pt x="2908359" y="2908359"/>
                </a:lnTo>
                <a:lnTo>
                  <a:pt x="0" y="29083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2297497" y="2174223"/>
            <a:ext cx="1687301" cy="1985060"/>
          </a:xfrm>
          <a:custGeom>
            <a:avLst/>
            <a:gdLst/>
            <a:ahLst/>
            <a:cxnLst/>
            <a:rect r="r" b="b" t="t" l="l"/>
            <a:pathLst>
              <a:path h="1985060" w="1687301">
                <a:moveTo>
                  <a:pt x="0" y="0"/>
                </a:moveTo>
                <a:lnTo>
                  <a:pt x="1687301" y="0"/>
                </a:lnTo>
                <a:lnTo>
                  <a:pt x="1687301" y="1985060"/>
                </a:lnTo>
                <a:lnTo>
                  <a:pt x="0" y="19850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028700" y="3590515"/>
            <a:ext cx="1642937" cy="2242222"/>
          </a:xfrm>
          <a:custGeom>
            <a:avLst/>
            <a:gdLst/>
            <a:ahLst/>
            <a:cxnLst/>
            <a:rect r="r" b="b" t="t" l="l"/>
            <a:pathLst>
              <a:path h="2242222" w="1642937">
                <a:moveTo>
                  <a:pt x="0" y="0"/>
                </a:moveTo>
                <a:lnTo>
                  <a:pt x="1642937" y="0"/>
                </a:lnTo>
                <a:lnTo>
                  <a:pt x="1642937" y="2242221"/>
                </a:lnTo>
                <a:lnTo>
                  <a:pt x="0" y="22422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705051" y="6643792"/>
            <a:ext cx="3666858" cy="373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5"/>
              </a:lnSpc>
              <a:spcBef>
                <a:spcPct val="0"/>
              </a:spcBef>
            </a:pPr>
            <a:r>
              <a:rPr lang="en-US" sz="2189">
                <a:solidFill>
                  <a:srgbClr val="01012C"/>
                </a:solidFill>
                <a:latin typeface="Literata Bold"/>
              </a:rPr>
              <a:t>Null values and duplicates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03488" y="7885053"/>
            <a:ext cx="4594995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1012C"/>
                </a:solidFill>
                <a:latin typeface="Literata"/>
              </a:rPr>
              <a:t>Dropped them.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03488" y="167847"/>
            <a:ext cx="6496217" cy="860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96"/>
              </a:lnSpc>
            </a:pPr>
            <a:r>
              <a:rPr lang="en-US" sz="5069">
                <a:solidFill>
                  <a:srgbClr val="01012C"/>
                </a:solidFill>
                <a:latin typeface="Canva Sans Bold"/>
              </a:rPr>
              <a:t>Feature Engineering: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050984" y="6974965"/>
            <a:ext cx="3666858" cy="422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5"/>
              </a:lnSpc>
              <a:spcBef>
                <a:spcPct val="0"/>
              </a:spcBef>
            </a:pPr>
            <a:r>
              <a:rPr lang="en-US" sz="2489">
                <a:solidFill>
                  <a:srgbClr val="01012C"/>
                </a:solidFill>
                <a:latin typeface="Literata Bold"/>
              </a:rPr>
              <a:t>Outliers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99705" y="7885053"/>
            <a:ext cx="4594995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1012C"/>
                </a:solidFill>
                <a:latin typeface="Literata"/>
              </a:rPr>
              <a:t>Trimmed them.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4031180" y="5826036"/>
            <a:ext cx="2993282" cy="1059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45"/>
              </a:lnSpc>
            </a:pPr>
            <a:r>
              <a:rPr lang="en-US" sz="2032">
                <a:solidFill>
                  <a:srgbClr val="01012C"/>
                </a:solidFill>
                <a:latin typeface="Literata Bold"/>
              </a:rPr>
              <a:t>Grouped columns into specific class /"status"</a:t>
            </a:r>
          </a:p>
          <a:p>
            <a:pPr algn="ctr">
              <a:lnSpc>
                <a:spcPts val="2845"/>
              </a:lnSpc>
              <a:spcBef>
                <a:spcPct val="0"/>
              </a:spcBef>
            </a:pPr>
          </a:p>
        </p:txBody>
      </p:sp>
      <p:sp>
        <p:nvSpPr>
          <p:cNvPr name="TextBox 36" id="36"/>
          <p:cNvSpPr txBox="true"/>
          <p:nvPr/>
        </p:nvSpPr>
        <p:spPr>
          <a:xfrm rot="0">
            <a:off x="14886309" y="7459201"/>
            <a:ext cx="1752701" cy="860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1012C"/>
                </a:solidFill>
                <a:latin typeface="Literata"/>
              </a:rPr>
              <a:t>1: overdue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1012C"/>
                </a:solidFill>
                <a:latin typeface="Literata"/>
              </a:rPr>
              <a:t>0: closed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6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47079" y="2324187"/>
            <a:ext cx="4997808" cy="6332952"/>
            <a:chOff x="0" y="0"/>
            <a:chExt cx="1403010" cy="17778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03010" cy="1777818"/>
            </a:xfrm>
            <a:custGeom>
              <a:avLst/>
              <a:gdLst/>
              <a:ahLst/>
              <a:cxnLst/>
              <a:rect r="r" b="b" t="t" l="l"/>
              <a:pathLst>
                <a:path h="1777818" w="1403010">
                  <a:moveTo>
                    <a:pt x="54217" y="0"/>
                  </a:moveTo>
                  <a:lnTo>
                    <a:pt x="1348793" y="0"/>
                  </a:lnTo>
                  <a:cubicBezTo>
                    <a:pt x="1363172" y="0"/>
                    <a:pt x="1376962" y="5712"/>
                    <a:pt x="1387130" y="15880"/>
                  </a:cubicBezTo>
                  <a:cubicBezTo>
                    <a:pt x="1397298" y="26048"/>
                    <a:pt x="1403010" y="39838"/>
                    <a:pt x="1403010" y="54217"/>
                  </a:cubicBezTo>
                  <a:lnTo>
                    <a:pt x="1403010" y="1723601"/>
                  </a:lnTo>
                  <a:cubicBezTo>
                    <a:pt x="1403010" y="1737980"/>
                    <a:pt x="1397298" y="1751770"/>
                    <a:pt x="1387130" y="1761938"/>
                  </a:cubicBezTo>
                  <a:cubicBezTo>
                    <a:pt x="1376962" y="1772106"/>
                    <a:pt x="1363172" y="1777818"/>
                    <a:pt x="1348793" y="1777818"/>
                  </a:cubicBezTo>
                  <a:lnTo>
                    <a:pt x="54217" y="1777818"/>
                  </a:lnTo>
                  <a:cubicBezTo>
                    <a:pt x="24274" y="1777818"/>
                    <a:pt x="0" y="1753544"/>
                    <a:pt x="0" y="1723601"/>
                  </a:cubicBezTo>
                  <a:lnTo>
                    <a:pt x="0" y="54217"/>
                  </a:lnTo>
                  <a:cubicBezTo>
                    <a:pt x="0" y="39838"/>
                    <a:pt x="5712" y="26048"/>
                    <a:pt x="15880" y="15880"/>
                  </a:cubicBezTo>
                  <a:cubicBezTo>
                    <a:pt x="26048" y="5712"/>
                    <a:pt x="39838" y="0"/>
                    <a:pt x="54217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2324187"/>
            <a:ext cx="4997808" cy="6332952"/>
            <a:chOff x="0" y="0"/>
            <a:chExt cx="1403010" cy="17778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03010" cy="1777818"/>
            </a:xfrm>
            <a:custGeom>
              <a:avLst/>
              <a:gdLst/>
              <a:ahLst/>
              <a:cxnLst/>
              <a:rect r="r" b="b" t="t" l="l"/>
              <a:pathLst>
                <a:path h="1777818" w="1403010">
                  <a:moveTo>
                    <a:pt x="54217" y="0"/>
                  </a:moveTo>
                  <a:lnTo>
                    <a:pt x="1348793" y="0"/>
                  </a:lnTo>
                  <a:cubicBezTo>
                    <a:pt x="1363172" y="0"/>
                    <a:pt x="1376962" y="5712"/>
                    <a:pt x="1387130" y="15880"/>
                  </a:cubicBezTo>
                  <a:cubicBezTo>
                    <a:pt x="1397298" y="26048"/>
                    <a:pt x="1403010" y="39838"/>
                    <a:pt x="1403010" y="54217"/>
                  </a:cubicBezTo>
                  <a:lnTo>
                    <a:pt x="1403010" y="1723601"/>
                  </a:lnTo>
                  <a:cubicBezTo>
                    <a:pt x="1403010" y="1737980"/>
                    <a:pt x="1397298" y="1751770"/>
                    <a:pt x="1387130" y="1761938"/>
                  </a:cubicBezTo>
                  <a:cubicBezTo>
                    <a:pt x="1376962" y="1772106"/>
                    <a:pt x="1363172" y="1777818"/>
                    <a:pt x="1348793" y="1777818"/>
                  </a:cubicBezTo>
                  <a:lnTo>
                    <a:pt x="54217" y="1777818"/>
                  </a:lnTo>
                  <a:cubicBezTo>
                    <a:pt x="24274" y="1777818"/>
                    <a:pt x="0" y="1753544"/>
                    <a:pt x="0" y="1723601"/>
                  </a:cubicBezTo>
                  <a:lnTo>
                    <a:pt x="0" y="54217"/>
                  </a:lnTo>
                  <a:cubicBezTo>
                    <a:pt x="0" y="39838"/>
                    <a:pt x="5712" y="26048"/>
                    <a:pt x="15880" y="15880"/>
                  </a:cubicBezTo>
                  <a:cubicBezTo>
                    <a:pt x="26048" y="5712"/>
                    <a:pt x="39838" y="0"/>
                    <a:pt x="54217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32934" y="5829623"/>
            <a:ext cx="4594995" cy="1138839"/>
            <a:chOff x="0" y="0"/>
            <a:chExt cx="1289930" cy="3197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89930" cy="319700"/>
            </a:xfrm>
            <a:custGeom>
              <a:avLst/>
              <a:gdLst/>
              <a:ahLst/>
              <a:cxnLst/>
              <a:rect r="r" b="b" t="t" l="l"/>
              <a:pathLst>
                <a:path h="319700" w="1289930">
                  <a:moveTo>
                    <a:pt x="159850" y="0"/>
                  </a:moveTo>
                  <a:lnTo>
                    <a:pt x="1130080" y="0"/>
                  </a:lnTo>
                  <a:cubicBezTo>
                    <a:pt x="1218362" y="0"/>
                    <a:pt x="1289930" y="71567"/>
                    <a:pt x="1289930" y="159850"/>
                  </a:cubicBezTo>
                  <a:lnTo>
                    <a:pt x="1289930" y="159850"/>
                  </a:lnTo>
                  <a:cubicBezTo>
                    <a:pt x="1289930" y="202245"/>
                    <a:pt x="1273089" y="242904"/>
                    <a:pt x="1243111" y="272881"/>
                  </a:cubicBezTo>
                  <a:cubicBezTo>
                    <a:pt x="1213133" y="302859"/>
                    <a:pt x="1172475" y="319700"/>
                    <a:pt x="1130080" y="319700"/>
                  </a:cubicBezTo>
                  <a:lnTo>
                    <a:pt x="159850" y="319700"/>
                  </a:lnTo>
                  <a:cubicBezTo>
                    <a:pt x="71567" y="319700"/>
                    <a:pt x="0" y="248133"/>
                    <a:pt x="0" y="159850"/>
                  </a:cubicBezTo>
                  <a:lnTo>
                    <a:pt x="0" y="159850"/>
                  </a:lnTo>
                  <a:cubicBezTo>
                    <a:pt x="0" y="71567"/>
                    <a:pt x="71567" y="0"/>
                    <a:pt x="159850" y="0"/>
                  </a:cubicBezTo>
                  <a:close/>
                </a:path>
              </a:pathLst>
            </a:custGeom>
            <a:solidFill>
              <a:srgbClr val="FDBE11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407923" y="-736827"/>
            <a:ext cx="11760654" cy="1176065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DBE1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261492" y="2324187"/>
            <a:ext cx="4997808" cy="6332952"/>
            <a:chOff x="0" y="0"/>
            <a:chExt cx="1403010" cy="17778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03010" cy="1777818"/>
            </a:xfrm>
            <a:custGeom>
              <a:avLst/>
              <a:gdLst/>
              <a:ahLst/>
              <a:cxnLst/>
              <a:rect r="r" b="b" t="t" l="l"/>
              <a:pathLst>
                <a:path h="1777818" w="1403010">
                  <a:moveTo>
                    <a:pt x="54217" y="0"/>
                  </a:moveTo>
                  <a:lnTo>
                    <a:pt x="1348793" y="0"/>
                  </a:lnTo>
                  <a:cubicBezTo>
                    <a:pt x="1363172" y="0"/>
                    <a:pt x="1376962" y="5712"/>
                    <a:pt x="1387130" y="15880"/>
                  </a:cubicBezTo>
                  <a:cubicBezTo>
                    <a:pt x="1397298" y="26048"/>
                    <a:pt x="1403010" y="39838"/>
                    <a:pt x="1403010" y="54217"/>
                  </a:cubicBezTo>
                  <a:lnTo>
                    <a:pt x="1403010" y="1723601"/>
                  </a:lnTo>
                  <a:cubicBezTo>
                    <a:pt x="1403010" y="1737980"/>
                    <a:pt x="1397298" y="1751770"/>
                    <a:pt x="1387130" y="1761938"/>
                  </a:cubicBezTo>
                  <a:cubicBezTo>
                    <a:pt x="1376962" y="1772106"/>
                    <a:pt x="1363172" y="1777818"/>
                    <a:pt x="1348793" y="1777818"/>
                  </a:cubicBezTo>
                  <a:lnTo>
                    <a:pt x="54217" y="1777818"/>
                  </a:lnTo>
                  <a:cubicBezTo>
                    <a:pt x="24274" y="1777818"/>
                    <a:pt x="0" y="1753544"/>
                    <a:pt x="0" y="1723601"/>
                  </a:cubicBezTo>
                  <a:lnTo>
                    <a:pt x="0" y="54217"/>
                  </a:lnTo>
                  <a:cubicBezTo>
                    <a:pt x="0" y="39838"/>
                    <a:pt x="5712" y="26048"/>
                    <a:pt x="15880" y="15880"/>
                  </a:cubicBezTo>
                  <a:cubicBezTo>
                    <a:pt x="26048" y="5712"/>
                    <a:pt x="39838" y="0"/>
                    <a:pt x="54217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848485" y="5829623"/>
            <a:ext cx="4693715" cy="1297644"/>
            <a:chOff x="0" y="0"/>
            <a:chExt cx="1317643" cy="36428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17643" cy="364281"/>
            </a:xfrm>
            <a:custGeom>
              <a:avLst/>
              <a:gdLst/>
              <a:ahLst/>
              <a:cxnLst/>
              <a:rect r="r" b="b" t="t" l="l"/>
              <a:pathLst>
                <a:path h="364281" w="1317643">
                  <a:moveTo>
                    <a:pt x="164942" y="0"/>
                  </a:moveTo>
                  <a:lnTo>
                    <a:pt x="1152701" y="0"/>
                  </a:lnTo>
                  <a:cubicBezTo>
                    <a:pt x="1196446" y="0"/>
                    <a:pt x="1238400" y="17378"/>
                    <a:pt x="1269333" y="48310"/>
                  </a:cubicBezTo>
                  <a:cubicBezTo>
                    <a:pt x="1300265" y="79243"/>
                    <a:pt x="1317643" y="121197"/>
                    <a:pt x="1317643" y="164942"/>
                  </a:cubicBezTo>
                  <a:lnTo>
                    <a:pt x="1317643" y="199339"/>
                  </a:lnTo>
                  <a:cubicBezTo>
                    <a:pt x="1317643" y="290434"/>
                    <a:pt x="1243796" y="364281"/>
                    <a:pt x="1152701" y="364281"/>
                  </a:cubicBezTo>
                  <a:lnTo>
                    <a:pt x="164942" y="364281"/>
                  </a:lnTo>
                  <a:cubicBezTo>
                    <a:pt x="73847" y="364281"/>
                    <a:pt x="0" y="290434"/>
                    <a:pt x="0" y="199339"/>
                  </a:cubicBezTo>
                  <a:lnTo>
                    <a:pt x="0" y="164942"/>
                  </a:lnTo>
                  <a:cubicBezTo>
                    <a:pt x="0" y="73847"/>
                    <a:pt x="73847" y="0"/>
                    <a:pt x="164942" y="0"/>
                  </a:cubicBezTo>
                  <a:close/>
                </a:path>
              </a:pathLst>
            </a:custGeom>
            <a:solidFill>
              <a:srgbClr val="FDBE11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768837" y="5609932"/>
            <a:ext cx="4098354" cy="1654680"/>
            <a:chOff x="0" y="0"/>
            <a:chExt cx="1150510" cy="46451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50510" cy="464510"/>
            </a:xfrm>
            <a:custGeom>
              <a:avLst/>
              <a:gdLst/>
              <a:ahLst/>
              <a:cxnLst/>
              <a:rect r="r" b="b" t="t" l="l"/>
              <a:pathLst>
                <a:path h="464510" w="1150510">
                  <a:moveTo>
                    <a:pt x="188903" y="0"/>
                  </a:moveTo>
                  <a:lnTo>
                    <a:pt x="961607" y="0"/>
                  </a:lnTo>
                  <a:cubicBezTo>
                    <a:pt x="1011707" y="0"/>
                    <a:pt x="1059756" y="19902"/>
                    <a:pt x="1095182" y="55328"/>
                  </a:cubicBezTo>
                  <a:cubicBezTo>
                    <a:pt x="1130608" y="90755"/>
                    <a:pt x="1150510" y="138803"/>
                    <a:pt x="1150510" y="188903"/>
                  </a:cubicBezTo>
                  <a:lnTo>
                    <a:pt x="1150510" y="275607"/>
                  </a:lnTo>
                  <a:cubicBezTo>
                    <a:pt x="1150510" y="379935"/>
                    <a:pt x="1065935" y="464510"/>
                    <a:pt x="961607" y="464510"/>
                  </a:cubicBezTo>
                  <a:lnTo>
                    <a:pt x="188903" y="464510"/>
                  </a:lnTo>
                  <a:cubicBezTo>
                    <a:pt x="138803" y="464510"/>
                    <a:pt x="90755" y="444608"/>
                    <a:pt x="55328" y="409182"/>
                  </a:cubicBezTo>
                  <a:cubicBezTo>
                    <a:pt x="19902" y="373755"/>
                    <a:pt x="0" y="325707"/>
                    <a:pt x="0" y="275607"/>
                  </a:cubicBezTo>
                  <a:lnTo>
                    <a:pt x="0" y="188903"/>
                  </a:lnTo>
                  <a:cubicBezTo>
                    <a:pt x="0" y="138803"/>
                    <a:pt x="19902" y="90755"/>
                    <a:pt x="55328" y="55328"/>
                  </a:cubicBezTo>
                  <a:cubicBezTo>
                    <a:pt x="90755" y="19902"/>
                    <a:pt x="138803" y="0"/>
                    <a:pt x="188903" y="0"/>
                  </a:cubicBezTo>
                  <a:close/>
                </a:path>
              </a:pathLst>
            </a:custGeom>
            <a:solidFill>
              <a:srgbClr val="FDBE11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3708366" y="2682988"/>
            <a:ext cx="2152066" cy="2391184"/>
          </a:xfrm>
          <a:custGeom>
            <a:avLst/>
            <a:gdLst/>
            <a:ahLst/>
            <a:cxnLst/>
            <a:rect r="r" b="b" t="t" l="l"/>
            <a:pathLst>
              <a:path h="2391184" w="2152066">
                <a:moveTo>
                  <a:pt x="0" y="0"/>
                </a:moveTo>
                <a:lnTo>
                  <a:pt x="2152066" y="0"/>
                </a:lnTo>
                <a:lnTo>
                  <a:pt x="2152066" y="2391184"/>
                </a:lnTo>
                <a:lnTo>
                  <a:pt x="0" y="2391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2103801" y="2841884"/>
            <a:ext cx="2648779" cy="2648779"/>
          </a:xfrm>
          <a:custGeom>
            <a:avLst/>
            <a:gdLst/>
            <a:ahLst/>
            <a:cxnLst/>
            <a:rect r="r" b="b" t="t" l="l"/>
            <a:pathLst>
              <a:path h="2648779" w="2648779">
                <a:moveTo>
                  <a:pt x="0" y="0"/>
                </a:moveTo>
                <a:lnTo>
                  <a:pt x="2648779" y="0"/>
                </a:lnTo>
                <a:lnTo>
                  <a:pt x="2648779" y="2648779"/>
                </a:lnTo>
                <a:lnTo>
                  <a:pt x="0" y="2648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7822956" y="2841884"/>
            <a:ext cx="2744774" cy="2744774"/>
          </a:xfrm>
          <a:custGeom>
            <a:avLst/>
            <a:gdLst/>
            <a:ahLst/>
            <a:cxnLst/>
            <a:rect r="r" b="b" t="t" l="l"/>
            <a:pathLst>
              <a:path h="2744774" w="2744774">
                <a:moveTo>
                  <a:pt x="0" y="0"/>
                </a:moveTo>
                <a:lnTo>
                  <a:pt x="2744774" y="0"/>
                </a:lnTo>
                <a:lnTo>
                  <a:pt x="2744774" y="2744774"/>
                </a:lnTo>
                <a:lnTo>
                  <a:pt x="0" y="2744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492521" y="6113803"/>
            <a:ext cx="3871340" cy="422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5"/>
              </a:lnSpc>
              <a:spcBef>
                <a:spcPct val="0"/>
              </a:spcBef>
            </a:pPr>
            <a:r>
              <a:rPr lang="en-US" sz="2489">
                <a:solidFill>
                  <a:srgbClr val="01012C"/>
                </a:solidFill>
                <a:latin typeface="Literata Bold"/>
              </a:rPr>
              <a:t>Classified the dataframe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32934" y="7533824"/>
            <a:ext cx="4594995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1012C"/>
                </a:solidFill>
                <a:latin typeface="Literata"/>
              </a:rPr>
              <a:t>numerical and categorical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08091" y="453714"/>
            <a:ext cx="7817941" cy="1035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40"/>
              </a:lnSpc>
            </a:pPr>
            <a:r>
              <a:rPr lang="en-US" sz="6100">
                <a:solidFill>
                  <a:srgbClr val="01012C"/>
                </a:solidFill>
                <a:latin typeface="Canva Sans Bold"/>
              </a:rPr>
              <a:t>Feature Engineering: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320096" y="6001073"/>
            <a:ext cx="3666858" cy="860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5"/>
              </a:lnSpc>
              <a:spcBef>
                <a:spcPct val="0"/>
              </a:spcBef>
            </a:pPr>
            <a:r>
              <a:rPr lang="en-US" sz="2489">
                <a:solidFill>
                  <a:srgbClr val="01012C"/>
                </a:solidFill>
                <a:latin typeface="Literata Bold"/>
              </a:rPr>
              <a:t>Divided the categorical dataframe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947206" y="7565574"/>
            <a:ext cx="4594995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1012C"/>
                </a:solidFill>
                <a:latin typeface="Literata"/>
              </a:rPr>
              <a:t>Nominal and Ordinal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950970" y="5781998"/>
            <a:ext cx="3666858" cy="1298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5"/>
              </a:lnSpc>
              <a:spcBef>
                <a:spcPct val="0"/>
              </a:spcBef>
            </a:pPr>
            <a:r>
              <a:rPr lang="en-US" sz="2489">
                <a:solidFill>
                  <a:srgbClr val="01012C"/>
                </a:solidFill>
                <a:latin typeface="Literata Bold"/>
              </a:rPr>
              <a:t>Encoded the Nominal and Ordinal dataframes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768837" y="7533824"/>
            <a:ext cx="4098354" cy="860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1012C"/>
                </a:solidFill>
                <a:latin typeface="Literata"/>
              </a:rPr>
              <a:t>Nominal: Label Encoder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1012C"/>
                </a:solidFill>
                <a:latin typeface="Literata"/>
              </a:rPr>
              <a:t>Ordinal: Ordinal Encoder</a:t>
            </a:r>
          </a:p>
          <a:p>
            <a:pPr algn="just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6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07923" y="-736827"/>
            <a:ext cx="11760654" cy="1176065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DBE1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202958" y="5718581"/>
            <a:ext cx="14056342" cy="1548083"/>
            <a:chOff x="0" y="0"/>
            <a:chExt cx="3945966" cy="43458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945967" cy="434586"/>
            </a:xfrm>
            <a:custGeom>
              <a:avLst/>
              <a:gdLst/>
              <a:ahLst/>
              <a:cxnLst/>
              <a:rect r="r" b="b" t="t" l="l"/>
              <a:pathLst>
                <a:path h="434586" w="3945967">
                  <a:moveTo>
                    <a:pt x="19277" y="0"/>
                  </a:moveTo>
                  <a:lnTo>
                    <a:pt x="3926689" y="0"/>
                  </a:lnTo>
                  <a:cubicBezTo>
                    <a:pt x="3937336" y="0"/>
                    <a:pt x="3945967" y="8631"/>
                    <a:pt x="3945967" y="19277"/>
                  </a:cubicBezTo>
                  <a:lnTo>
                    <a:pt x="3945967" y="415308"/>
                  </a:lnTo>
                  <a:cubicBezTo>
                    <a:pt x="3945967" y="425955"/>
                    <a:pt x="3937336" y="434586"/>
                    <a:pt x="3926689" y="434586"/>
                  </a:cubicBezTo>
                  <a:lnTo>
                    <a:pt x="19277" y="434586"/>
                  </a:lnTo>
                  <a:cubicBezTo>
                    <a:pt x="14165" y="434586"/>
                    <a:pt x="9261" y="432555"/>
                    <a:pt x="5646" y="428940"/>
                  </a:cubicBezTo>
                  <a:cubicBezTo>
                    <a:pt x="2031" y="425324"/>
                    <a:pt x="0" y="420421"/>
                    <a:pt x="0" y="415308"/>
                  </a:cubicBezTo>
                  <a:lnTo>
                    <a:pt x="0" y="19277"/>
                  </a:lnTo>
                  <a:cubicBezTo>
                    <a:pt x="0" y="8631"/>
                    <a:pt x="8631" y="0"/>
                    <a:pt x="19277" y="0"/>
                  </a:cubicBezTo>
                  <a:close/>
                </a:path>
              </a:pathLst>
            </a:custGeom>
            <a:solidFill>
              <a:srgbClr val="FCC100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426033" y="0"/>
            <a:ext cx="9677880" cy="14154120"/>
          </a:xfrm>
          <a:custGeom>
            <a:avLst/>
            <a:gdLst/>
            <a:ahLst/>
            <a:cxnLst/>
            <a:rect r="r" b="b" t="t" l="l"/>
            <a:pathLst>
              <a:path h="14154120" w="9677880">
                <a:moveTo>
                  <a:pt x="0" y="0"/>
                </a:moveTo>
                <a:lnTo>
                  <a:pt x="9677879" y="0"/>
                </a:lnTo>
                <a:lnTo>
                  <a:pt x="9677879" y="14154120"/>
                </a:lnTo>
                <a:lnTo>
                  <a:pt x="0" y="14154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8091" y="453714"/>
            <a:ext cx="7817941" cy="1035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40"/>
              </a:lnSpc>
            </a:pPr>
            <a:r>
              <a:rPr lang="en-US" sz="6100">
                <a:solidFill>
                  <a:srgbClr val="01012C"/>
                </a:solidFill>
                <a:latin typeface="Canva Sans Bold"/>
              </a:rPr>
              <a:t>Feature Engineering: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50434" y="5981858"/>
            <a:ext cx="3745238" cy="1085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18"/>
              </a:lnSpc>
            </a:pPr>
            <a:r>
              <a:rPr lang="en-US" sz="2084">
                <a:solidFill>
                  <a:srgbClr val="01012C"/>
                </a:solidFill>
                <a:latin typeface="Literata Bold"/>
              </a:rPr>
              <a:t>merged the datasets into one final dataframe </a:t>
            </a:r>
          </a:p>
          <a:p>
            <a:pPr algn="ctr">
              <a:lnSpc>
                <a:spcPts val="2918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-2543037">
            <a:off x="8440278" y="5422431"/>
            <a:ext cx="6235428" cy="1623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579"/>
              </a:lnSpc>
            </a:pPr>
            <a:r>
              <a:rPr lang="en-US" sz="4699">
                <a:solidFill>
                  <a:srgbClr val="FCC100"/>
                </a:solidFill>
                <a:latin typeface="Literata Bold"/>
              </a:rPr>
              <a:t>‘credit_approval_df’ </a:t>
            </a:r>
          </a:p>
          <a:p>
            <a:pPr algn="just">
              <a:lnSpc>
                <a:spcPts val="657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BC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43660" y="1792751"/>
            <a:ext cx="10474763" cy="8174275"/>
          </a:xfrm>
          <a:custGeom>
            <a:avLst/>
            <a:gdLst/>
            <a:ahLst/>
            <a:cxnLst/>
            <a:rect r="r" b="b" t="t" l="l"/>
            <a:pathLst>
              <a:path h="8174275" w="10474763">
                <a:moveTo>
                  <a:pt x="0" y="0"/>
                </a:moveTo>
                <a:lnTo>
                  <a:pt x="10474763" y="0"/>
                </a:lnTo>
                <a:lnTo>
                  <a:pt x="10474763" y="8174275"/>
                </a:lnTo>
                <a:lnTo>
                  <a:pt x="0" y="81742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443660" y="590110"/>
            <a:ext cx="3888094" cy="2405282"/>
            <a:chOff x="0" y="0"/>
            <a:chExt cx="1091485" cy="67522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91485" cy="675223"/>
            </a:xfrm>
            <a:custGeom>
              <a:avLst/>
              <a:gdLst/>
              <a:ahLst/>
              <a:cxnLst/>
              <a:rect r="r" b="b" t="t" l="l"/>
              <a:pathLst>
                <a:path h="675223" w="1091485">
                  <a:moveTo>
                    <a:pt x="69692" y="0"/>
                  </a:moveTo>
                  <a:lnTo>
                    <a:pt x="1021793" y="0"/>
                  </a:lnTo>
                  <a:cubicBezTo>
                    <a:pt x="1040277" y="0"/>
                    <a:pt x="1058003" y="7342"/>
                    <a:pt x="1071073" y="20412"/>
                  </a:cubicBezTo>
                  <a:cubicBezTo>
                    <a:pt x="1084143" y="33482"/>
                    <a:pt x="1091485" y="51208"/>
                    <a:pt x="1091485" y="69692"/>
                  </a:cubicBezTo>
                  <a:lnTo>
                    <a:pt x="1091485" y="605531"/>
                  </a:lnTo>
                  <a:cubicBezTo>
                    <a:pt x="1091485" y="644021"/>
                    <a:pt x="1060283" y="675223"/>
                    <a:pt x="1021793" y="675223"/>
                  </a:cubicBezTo>
                  <a:lnTo>
                    <a:pt x="69692" y="675223"/>
                  </a:lnTo>
                  <a:cubicBezTo>
                    <a:pt x="31202" y="675223"/>
                    <a:pt x="0" y="644021"/>
                    <a:pt x="0" y="605531"/>
                  </a:cubicBezTo>
                  <a:lnTo>
                    <a:pt x="0" y="69692"/>
                  </a:lnTo>
                  <a:cubicBezTo>
                    <a:pt x="0" y="31202"/>
                    <a:pt x="31202" y="0"/>
                    <a:pt x="69692" y="0"/>
                  </a:cubicBezTo>
                  <a:close/>
                </a:path>
              </a:pathLst>
            </a:custGeom>
            <a:solidFill>
              <a:srgbClr val="FFFFFF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926470" y="291652"/>
            <a:ext cx="2922474" cy="737048"/>
            <a:chOff x="0" y="0"/>
            <a:chExt cx="820411" cy="2069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20411" cy="206908"/>
            </a:xfrm>
            <a:custGeom>
              <a:avLst/>
              <a:gdLst/>
              <a:ahLst/>
              <a:cxnLst/>
              <a:rect r="r" b="b" t="t" l="l"/>
              <a:pathLst>
                <a:path h="206908" w="820411">
                  <a:moveTo>
                    <a:pt x="103454" y="0"/>
                  </a:moveTo>
                  <a:lnTo>
                    <a:pt x="716958" y="0"/>
                  </a:lnTo>
                  <a:cubicBezTo>
                    <a:pt x="744395" y="0"/>
                    <a:pt x="770709" y="10900"/>
                    <a:pt x="790110" y="30301"/>
                  </a:cubicBezTo>
                  <a:cubicBezTo>
                    <a:pt x="809512" y="49702"/>
                    <a:pt x="820411" y="76016"/>
                    <a:pt x="820411" y="103454"/>
                  </a:cubicBezTo>
                  <a:lnTo>
                    <a:pt x="820411" y="103454"/>
                  </a:lnTo>
                  <a:cubicBezTo>
                    <a:pt x="820411" y="160590"/>
                    <a:pt x="774094" y="206908"/>
                    <a:pt x="716958" y="206908"/>
                  </a:cubicBezTo>
                  <a:lnTo>
                    <a:pt x="103454" y="206908"/>
                  </a:lnTo>
                  <a:cubicBezTo>
                    <a:pt x="46318" y="206908"/>
                    <a:pt x="0" y="160590"/>
                    <a:pt x="0" y="103454"/>
                  </a:cubicBezTo>
                  <a:lnTo>
                    <a:pt x="0" y="103454"/>
                  </a:lnTo>
                  <a:cubicBezTo>
                    <a:pt x="0" y="46318"/>
                    <a:pt x="46318" y="0"/>
                    <a:pt x="103454" y="0"/>
                  </a:cubicBezTo>
                  <a:close/>
                </a:path>
              </a:pathLst>
            </a:custGeom>
            <a:solidFill>
              <a:srgbClr val="0067EB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8178670" y="-2370343"/>
            <a:ext cx="12929943" cy="10608781"/>
            <a:chOff x="0" y="0"/>
            <a:chExt cx="990638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90732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3" y="182659"/>
                    <a:pt x="809173" y="406400"/>
                  </a:cubicBezTo>
                  <a:cubicBezTo>
                    <a:pt x="809173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6A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1010428" y="4432172"/>
            <a:ext cx="7765620" cy="6008648"/>
          </a:xfrm>
          <a:custGeom>
            <a:avLst/>
            <a:gdLst/>
            <a:ahLst/>
            <a:cxnLst/>
            <a:rect r="r" b="b" t="t" l="l"/>
            <a:pathLst>
              <a:path h="6008648" w="7765620">
                <a:moveTo>
                  <a:pt x="0" y="0"/>
                </a:moveTo>
                <a:lnTo>
                  <a:pt x="7765620" y="0"/>
                </a:lnTo>
                <a:lnTo>
                  <a:pt x="7765620" y="6008648"/>
                </a:lnTo>
                <a:lnTo>
                  <a:pt x="0" y="6008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701540" y="1051021"/>
            <a:ext cx="3147403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1012C"/>
                </a:solidFill>
                <a:latin typeface="Literata"/>
              </a:rPr>
              <a:t>Checked for correlation between the input variable and output variable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7143707" y="2626868"/>
            <a:ext cx="2922474" cy="614359"/>
            <a:chOff x="0" y="0"/>
            <a:chExt cx="820411" cy="17246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20411" cy="172466"/>
            </a:xfrm>
            <a:custGeom>
              <a:avLst/>
              <a:gdLst/>
              <a:ahLst/>
              <a:cxnLst/>
              <a:rect r="r" b="b" t="t" l="l"/>
              <a:pathLst>
                <a:path h="172466" w="820411">
                  <a:moveTo>
                    <a:pt x="86233" y="0"/>
                  </a:moveTo>
                  <a:lnTo>
                    <a:pt x="734178" y="0"/>
                  </a:lnTo>
                  <a:cubicBezTo>
                    <a:pt x="757049" y="0"/>
                    <a:pt x="778983" y="9085"/>
                    <a:pt x="795154" y="25257"/>
                  </a:cubicBezTo>
                  <a:cubicBezTo>
                    <a:pt x="811326" y="41429"/>
                    <a:pt x="820411" y="63363"/>
                    <a:pt x="820411" y="86233"/>
                  </a:cubicBezTo>
                  <a:lnTo>
                    <a:pt x="820411" y="86233"/>
                  </a:lnTo>
                  <a:cubicBezTo>
                    <a:pt x="820411" y="133858"/>
                    <a:pt x="781804" y="172466"/>
                    <a:pt x="734178" y="172466"/>
                  </a:cubicBezTo>
                  <a:lnTo>
                    <a:pt x="86233" y="172466"/>
                  </a:lnTo>
                  <a:cubicBezTo>
                    <a:pt x="38608" y="172466"/>
                    <a:pt x="0" y="133858"/>
                    <a:pt x="0" y="86233"/>
                  </a:cubicBezTo>
                  <a:lnTo>
                    <a:pt x="0" y="86233"/>
                  </a:lnTo>
                  <a:cubicBezTo>
                    <a:pt x="0" y="38608"/>
                    <a:pt x="38608" y="0"/>
                    <a:pt x="86233" y="0"/>
                  </a:cubicBezTo>
                  <a:close/>
                </a:path>
              </a:pathLst>
            </a:custGeom>
            <a:solidFill>
              <a:srgbClr val="FE5825"/>
            </a:solidFill>
            <a:ln w="38100">
              <a:solidFill>
                <a:srgbClr val="01012C"/>
              </a:solidFill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8221198" y="282959"/>
            <a:ext cx="2333018" cy="547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FFFFFF"/>
                </a:solidFill>
                <a:latin typeface="Literata Bold"/>
              </a:rPr>
              <a:t>Step 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38435" y="2682459"/>
            <a:ext cx="2333018" cy="455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5"/>
              </a:lnSpc>
              <a:spcBef>
                <a:spcPct val="0"/>
              </a:spcBef>
            </a:pPr>
            <a:r>
              <a:rPr lang="en-US" sz="2689">
                <a:solidFill>
                  <a:srgbClr val="FFFFFF"/>
                </a:solidFill>
                <a:latin typeface="Literata Bold"/>
              </a:rPr>
              <a:t>non-linear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DAFnMX4ca1A</dc:identifier>
  <dcterms:modified xsi:type="dcterms:W3CDTF">2011-08-01T06:04:30Z</dcterms:modified>
  <cp:revision>1</cp:revision>
  <dc:title>My Midterm Experience: Challenges and Triumphs</dc:title>
</cp:coreProperties>
</file>

<file path=docProps/thumbnail.jpeg>
</file>